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1"/>
  </p:notesMasterIdLst>
  <p:sldIdLst>
    <p:sldId id="265" r:id="rId5"/>
    <p:sldId id="448" r:id="rId6"/>
    <p:sldId id="449" r:id="rId7"/>
    <p:sldId id="450" r:id="rId8"/>
    <p:sldId id="451" r:id="rId9"/>
    <p:sldId id="455" r:id="rId10"/>
    <p:sldId id="456" r:id="rId11"/>
    <p:sldId id="457" r:id="rId12"/>
    <p:sldId id="458"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59" r:id="rId38"/>
    <p:sldId id="460" r:id="rId39"/>
    <p:sldId id="420" r:id="rId40"/>
  </p:sldIdLst>
  <p:sldSz cx="9144000" cy="6858000" type="screen4x3"/>
  <p:notesSz cx="6858000" cy="9144000"/>
  <p:embeddedFontLst>
    <p:embeddedFont>
      <p:font typeface="Bliss 2 Light" panose="02000506030000020004" pitchFamily="50" charset="0"/>
      <p:regular r:id="rId42"/>
      <p:italic r:id="rId43"/>
    </p:embeddedFont>
    <p:embeddedFont>
      <p:font typeface="Calibri" panose="020F0502020204030204" pitchFamily="34" charset="0"/>
      <p:regular r:id="rId44"/>
      <p:bold r:id="rId45"/>
      <p:italic r:id="rId46"/>
      <p:boldItalic r:id="rId47"/>
    </p:embeddedFont>
    <p:embeddedFont>
      <p:font typeface="Gotham Rounded Book" pitchFamily="50" charset="0"/>
      <p:regular r:id="rId48"/>
      <p:italic r:id="rId49"/>
    </p:embeddedFont>
    <p:embeddedFont>
      <p:font typeface="Verdana" panose="020B0604030504040204" pitchFamily="34" charset="0"/>
      <p:regular r:id="rId50"/>
      <p:bold r:id="rId51"/>
      <p:italic r:id="rId52"/>
      <p:boldItalic r:id="rId53"/>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bster, Catherine" initials="WC" lastIdx="15" clrIdx="0">
    <p:extLst>
      <p:ext uri="{19B8F6BF-5375-455C-9EA6-DF929625EA0E}">
        <p15:presenceInfo xmlns:p15="http://schemas.microsoft.com/office/powerpoint/2012/main" userId="S::webstc@wjec.co.uk::2eca30f4-2322-48a0-a047-898e0e29b71e" providerId="AD"/>
      </p:ext>
    </p:extLst>
  </p:cmAuthor>
  <p:cmAuthor id="2" name="Wilcock, Kirsten" initials="WK" lastIdx="6" clrIdx="1">
    <p:extLst>
      <p:ext uri="{19B8F6BF-5375-455C-9EA6-DF929625EA0E}">
        <p15:presenceInfo xmlns:p15="http://schemas.microsoft.com/office/powerpoint/2012/main" userId="S::wilcok@wjec.co.uk::aca797bc-42d0-4455-ac3c-3baca35f621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3C06"/>
    <a:srgbClr val="E75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E2D4BE-3148-42E9-9F3A-C2E732E864E8}" v="3" dt="2021-03-14T11:32:56.9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11" autoAdjust="0"/>
  </p:normalViewPr>
  <p:slideViewPr>
    <p:cSldViewPr snapToGrid="0" snapToObjects="1">
      <p:cViewPr varScale="1">
        <p:scale>
          <a:sx n="78" d="100"/>
          <a:sy n="78" d="100"/>
        </p:scale>
        <p:origin x="1594"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font" Target="fonts/font10.fntdata"/><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64709F-7B92-4904-980E-C27FFADFC1BF}" type="datetimeFigureOut">
              <a:rPr lang="en-GB" smtClean="0"/>
              <a:t>26/01/2022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dirty="0"/>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BF64F25-C7F6-4E11-8B8C-CCA7BD6D9214}" type="slidenum">
              <a:rPr lang="en-GB" smtClean="0"/>
              <a:pPr/>
              <a:t>1</a:t>
            </a:fld>
            <a:endParaRPr lang="en-GB" dirty="0"/>
          </a:p>
        </p:txBody>
      </p:sp>
    </p:spTree>
    <p:extLst>
      <p:ext uri="{BB962C8B-B14F-4D97-AF65-F5344CB8AC3E}">
        <p14:creationId xmlns:p14="http://schemas.microsoft.com/office/powerpoint/2010/main" val="2472485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10</a:t>
            </a:fld>
            <a:endParaRPr lang="en-GB" dirty="0"/>
          </a:p>
        </p:txBody>
      </p:sp>
    </p:spTree>
    <p:extLst>
      <p:ext uri="{BB962C8B-B14F-4D97-AF65-F5344CB8AC3E}">
        <p14:creationId xmlns:p14="http://schemas.microsoft.com/office/powerpoint/2010/main" val="1407251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11</a:t>
            </a:fld>
            <a:endParaRPr lang="en-GB" dirty="0"/>
          </a:p>
        </p:txBody>
      </p:sp>
    </p:spTree>
    <p:extLst>
      <p:ext uri="{BB962C8B-B14F-4D97-AF65-F5344CB8AC3E}">
        <p14:creationId xmlns:p14="http://schemas.microsoft.com/office/powerpoint/2010/main" val="892400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12</a:t>
            </a:fld>
            <a:endParaRPr lang="en-GB" dirty="0"/>
          </a:p>
        </p:txBody>
      </p:sp>
    </p:spTree>
    <p:extLst>
      <p:ext uri="{BB962C8B-B14F-4D97-AF65-F5344CB8AC3E}">
        <p14:creationId xmlns:p14="http://schemas.microsoft.com/office/powerpoint/2010/main" val="3675013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13</a:t>
            </a:fld>
            <a:endParaRPr lang="en-GB" dirty="0"/>
          </a:p>
        </p:txBody>
      </p:sp>
    </p:spTree>
    <p:extLst>
      <p:ext uri="{BB962C8B-B14F-4D97-AF65-F5344CB8AC3E}">
        <p14:creationId xmlns:p14="http://schemas.microsoft.com/office/powerpoint/2010/main" val="3044307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14</a:t>
            </a:fld>
            <a:endParaRPr lang="en-GB" dirty="0"/>
          </a:p>
        </p:txBody>
      </p:sp>
    </p:spTree>
    <p:extLst>
      <p:ext uri="{BB962C8B-B14F-4D97-AF65-F5344CB8AC3E}">
        <p14:creationId xmlns:p14="http://schemas.microsoft.com/office/powerpoint/2010/main" val="669908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15</a:t>
            </a:fld>
            <a:endParaRPr lang="en-GB" dirty="0"/>
          </a:p>
        </p:txBody>
      </p:sp>
    </p:spTree>
    <p:extLst>
      <p:ext uri="{BB962C8B-B14F-4D97-AF65-F5344CB8AC3E}">
        <p14:creationId xmlns:p14="http://schemas.microsoft.com/office/powerpoint/2010/main" val="1140977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16</a:t>
            </a:fld>
            <a:endParaRPr lang="en-GB" dirty="0"/>
          </a:p>
        </p:txBody>
      </p:sp>
    </p:spTree>
    <p:extLst>
      <p:ext uri="{BB962C8B-B14F-4D97-AF65-F5344CB8AC3E}">
        <p14:creationId xmlns:p14="http://schemas.microsoft.com/office/powerpoint/2010/main" val="3896584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17</a:t>
            </a:fld>
            <a:endParaRPr lang="en-GB" dirty="0"/>
          </a:p>
        </p:txBody>
      </p:sp>
    </p:spTree>
    <p:extLst>
      <p:ext uri="{BB962C8B-B14F-4D97-AF65-F5344CB8AC3E}">
        <p14:creationId xmlns:p14="http://schemas.microsoft.com/office/powerpoint/2010/main" val="4013686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18</a:t>
            </a:fld>
            <a:endParaRPr lang="en-GB" dirty="0"/>
          </a:p>
        </p:txBody>
      </p:sp>
    </p:spTree>
    <p:extLst>
      <p:ext uri="{BB962C8B-B14F-4D97-AF65-F5344CB8AC3E}">
        <p14:creationId xmlns:p14="http://schemas.microsoft.com/office/powerpoint/2010/main" val="2716445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19</a:t>
            </a:fld>
            <a:endParaRPr lang="en-GB" dirty="0"/>
          </a:p>
        </p:txBody>
      </p:sp>
    </p:spTree>
    <p:extLst>
      <p:ext uri="{BB962C8B-B14F-4D97-AF65-F5344CB8AC3E}">
        <p14:creationId xmlns:p14="http://schemas.microsoft.com/office/powerpoint/2010/main" val="2897402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a:t>
            </a:fld>
            <a:endParaRPr lang="en-GB" dirty="0"/>
          </a:p>
        </p:txBody>
      </p:sp>
    </p:spTree>
    <p:extLst>
      <p:ext uri="{BB962C8B-B14F-4D97-AF65-F5344CB8AC3E}">
        <p14:creationId xmlns:p14="http://schemas.microsoft.com/office/powerpoint/2010/main" val="24847229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20</a:t>
            </a:fld>
            <a:endParaRPr lang="en-GB" dirty="0"/>
          </a:p>
        </p:txBody>
      </p:sp>
    </p:spTree>
    <p:extLst>
      <p:ext uri="{BB962C8B-B14F-4D97-AF65-F5344CB8AC3E}">
        <p14:creationId xmlns:p14="http://schemas.microsoft.com/office/powerpoint/2010/main" val="4163464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21</a:t>
            </a:fld>
            <a:endParaRPr lang="en-GB" dirty="0"/>
          </a:p>
        </p:txBody>
      </p:sp>
    </p:spTree>
    <p:extLst>
      <p:ext uri="{BB962C8B-B14F-4D97-AF65-F5344CB8AC3E}">
        <p14:creationId xmlns:p14="http://schemas.microsoft.com/office/powerpoint/2010/main" val="2108882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22</a:t>
            </a:fld>
            <a:endParaRPr lang="en-GB" dirty="0"/>
          </a:p>
        </p:txBody>
      </p:sp>
    </p:spTree>
    <p:extLst>
      <p:ext uri="{BB962C8B-B14F-4D97-AF65-F5344CB8AC3E}">
        <p14:creationId xmlns:p14="http://schemas.microsoft.com/office/powerpoint/2010/main" val="4166769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23</a:t>
            </a:fld>
            <a:endParaRPr lang="en-GB" dirty="0"/>
          </a:p>
        </p:txBody>
      </p:sp>
    </p:spTree>
    <p:extLst>
      <p:ext uri="{BB962C8B-B14F-4D97-AF65-F5344CB8AC3E}">
        <p14:creationId xmlns:p14="http://schemas.microsoft.com/office/powerpoint/2010/main" val="3958901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24</a:t>
            </a:fld>
            <a:endParaRPr lang="en-GB" dirty="0"/>
          </a:p>
        </p:txBody>
      </p:sp>
    </p:spTree>
    <p:extLst>
      <p:ext uri="{BB962C8B-B14F-4D97-AF65-F5344CB8AC3E}">
        <p14:creationId xmlns:p14="http://schemas.microsoft.com/office/powerpoint/2010/main" val="1679903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25</a:t>
            </a:fld>
            <a:endParaRPr lang="en-GB" dirty="0"/>
          </a:p>
        </p:txBody>
      </p:sp>
    </p:spTree>
    <p:extLst>
      <p:ext uri="{BB962C8B-B14F-4D97-AF65-F5344CB8AC3E}">
        <p14:creationId xmlns:p14="http://schemas.microsoft.com/office/powerpoint/2010/main" val="3701951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26</a:t>
            </a:fld>
            <a:endParaRPr lang="en-GB" dirty="0"/>
          </a:p>
        </p:txBody>
      </p:sp>
    </p:spTree>
    <p:extLst>
      <p:ext uri="{BB962C8B-B14F-4D97-AF65-F5344CB8AC3E}">
        <p14:creationId xmlns:p14="http://schemas.microsoft.com/office/powerpoint/2010/main" val="274897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27</a:t>
            </a:fld>
            <a:endParaRPr lang="en-GB" dirty="0"/>
          </a:p>
        </p:txBody>
      </p:sp>
    </p:spTree>
    <p:extLst>
      <p:ext uri="{BB962C8B-B14F-4D97-AF65-F5344CB8AC3E}">
        <p14:creationId xmlns:p14="http://schemas.microsoft.com/office/powerpoint/2010/main" val="2082719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28</a:t>
            </a:fld>
            <a:endParaRPr lang="en-GB" dirty="0"/>
          </a:p>
        </p:txBody>
      </p:sp>
    </p:spTree>
    <p:extLst>
      <p:ext uri="{BB962C8B-B14F-4D97-AF65-F5344CB8AC3E}">
        <p14:creationId xmlns:p14="http://schemas.microsoft.com/office/powerpoint/2010/main" val="487850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29</a:t>
            </a:fld>
            <a:endParaRPr lang="en-GB" dirty="0"/>
          </a:p>
        </p:txBody>
      </p:sp>
    </p:spTree>
    <p:extLst>
      <p:ext uri="{BB962C8B-B14F-4D97-AF65-F5344CB8AC3E}">
        <p14:creationId xmlns:p14="http://schemas.microsoft.com/office/powerpoint/2010/main" val="1014938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a:t>
            </a:fld>
            <a:endParaRPr lang="en-GB" dirty="0"/>
          </a:p>
        </p:txBody>
      </p:sp>
    </p:spTree>
    <p:extLst>
      <p:ext uri="{BB962C8B-B14F-4D97-AF65-F5344CB8AC3E}">
        <p14:creationId xmlns:p14="http://schemas.microsoft.com/office/powerpoint/2010/main" val="843833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30</a:t>
            </a:fld>
            <a:endParaRPr lang="en-GB" dirty="0"/>
          </a:p>
        </p:txBody>
      </p:sp>
    </p:spTree>
    <p:extLst>
      <p:ext uri="{BB962C8B-B14F-4D97-AF65-F5344CB8AC3E}">
        <p14:creationId xmlns:p14="http://schemas.microsoft.com/office/powerpoint/2010/main" val="197716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31</a:t>
            </a:fld>
            <a:endParaRPr lang="en-GB" dirty="0"/>
          </a:p>
        </p:txBody>
      </p:sp>
    </p:spTree>
    <p:extLst>
      <p:ext uri="{BB962C8B-B14F-4D97-AF65-F5344CB8AC3E}">
        <p14:creationId xmlns:p14="http://schemas.microsoft.com/office/powerpoint/2010/main" val="11769531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32</a:t>
            </a:fld>
            <a:endParaRPr lang="en-GB" dirty="0"/>
          </a:p>
        </p:txBody>
      </p:sp>
    </p:spTree>
    <p:extLst>
      <p:ext uri="{BB962C8B-B14F-4D97-AF65-F5344CB8AC3E}">
        <p14:creationId xmlns:p14="http://schemas.microsoft.com/office/powerpoint/2010/main" val="21106254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33</a:t>
            </a:fld>
            <a:endParaRPr lang="en-GB" dirty="0"/>
          </a:p>
        </p:txBody>
      </p:sp>
    </p:spTree>
    <p:extLst>
      <p:ext uri="{BB962C8B-B14F-4D97-AF65-F5344CB8AC3E}">
        <p14:creationId xmlns:p14="http://schemas.microsoft.com/office/powerpoint/2010/main" val="33771995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34</a:t>
            </a:fld>
            <a:endParaRPr lang="en-GB" dirty="0"/>
          </a:p>
        </p:txBody>
      </p:sp>
    </p:spTree>
    <p:extLst>
      <p:ext uri="{BB962C8B-B14F-4D97-AF65-F5344CB8AC3E}">
        <p14:creationId xmlns:p14="http://schemas.microsoft.com/office/powerpoint/2010/main" val="3294370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35</a:t>
            </a:fld>
            <a:endParaRPr lang="en-GB" dirty="0"/>
          </a:p>
        </p:txBody>
      </p:sp>
    </p:spTree>
    <p:extLst>
      <p:ext uri="{BB962C8B-B14F-4D97-AF65-F5344CB8AC3E}">
        <p14:creationId xmlns:p14="http://schemas.microsoft.com/office/powerpoint/2010/main" val="748842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36</a:t>
            </a:fld>
            <a:endParaRPr lang="en-GB" dirty="0"/>
          </a:p>
        </p:txBody>
      </p:sp>
    </p:spTree>
    <p:extLst>
      <p:ext uri="{BB962C8B-B14F-4D97-AF65-F5344CB8AC3E}">
        <p14:creationId xmlns:p14="http://schemas.microsoft.com/office/powerpoint/2010/main" val="2525509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4</a:t>
            </a:fld>
            <a:endParaRPr lang="en-GB" dirty="0"/>
          </a:p>
        </p:txBody>
      </p:sp>
    </p:spTree>
    <p:extLst>
      <p:ext uri="{BB962C8B-B14F-4D97-AF65-F5344CB8AC3E}">
        <p14:creationId xmlns:p14="http://schemas.microsoft.com/office/powerpoint/2010/main" val="3043841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5</a:t>
            </a:fld>
            <a:endParaRPr lang="en-GB" dirty="0"/>
          </a:p>
        </p:txBody>
      </p:sp>
    </p:spTree>
    <p:extLst>
      <p:ext uri="{BB962C8B-B14F-4D97-AF65-F5344CB8AC3E}">
        <p14:creationId xmlns:p14="http://schemas.microsoft.com/office/powerpoint/2010/main" val="1125616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6</a:t>
            </a:fld>
            <a:endParaRPr lang="en-GB" dirty="0"/>
          </a:p>
        </p:txBody>
      </p:sp>
    </p:spTree>
    <p:extLst>
      <p:ext uri="{BB962C8B-B14F-4D97-AF65-F5344CB8AC3E}">
        <p14:creationId xmlns:p14="http://schemas.microsoft.com/office/powerpoint/2010/main" val="1623669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7</a:t>
            </a:fld>
            <a:endParaRPr lang="en-GB" dirty="0"/>
          </a:p>
        </p:txBody>
      </p:sp>
    </p:spTree>
    <p:extLst>
      <p:ext uri="{BB962C8B-B14F-4D97-AF65-F5344CB8AC3E}">
        <p14:creationId xmlns:p14="http://schemas.microsoft.com/office/powerpoint/2010/main" val="3974835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8</a:t>
            </a:fld>
            <a:endParaRPr lang="en-GB" dirty="0"/>
          </a:p>
        </p:txBody>
      </p:sp>
    </p:spTree>
    <p:extLst>
      <p:ext uri="{BB962C8B-B14F-4D97-AF65-F5344CB8AC3E}">
        <p14:creationId xmlns:p14="http://schemas.microsoft.com/office/powerpoint/2010/main" val="3291495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77913" indent="-358775"/>
            <a:endParaRPr lang="en-GB" dirty="0"/>
          </a:p>
        </p:txBody>
      </p:sp>
      <p:sp>
        <p:nvSpPr>
          <p:cNvPr id="4" name="Slide Number Placeholder 3"/>
          <p:cNvSpPr>
            <a:spLocks noGrp="1"/>
          </p:cNvSpPr>
          <p:nvPr>
            <p:ph type="sldNum" sz="quarter" idx="5"/>
          </p:nvPr>
        </p:nvSpPr>
        <p:spPr/>
        <p:txBody>
          <a:bodyPr/>
          <a:lstStyle/>
          <a:p>
            <a:fld id="{24E7319E-213C-4920-A16F-A5F14520856B}" type="slidenum">
              <a:rPr lang="en-GB" smtClean="0"/>
              <a:t>9</a:t>
            </a:fld>
            <a:endParaRPr lang="en-GB" dirty="0"/>
          </a:p>
        </p:txBody>
      </p:sp>
    </p:spTree>
    <p:extLst>
      <p:ext uri="{BB962C8B-B14F-4D97-AF65-F5344CB8AC3E}">
        <p14:creationId xmlns:p14="http://schemas.microsoft.com/office/powerpoint/2010/main" val="513840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a:fillRect/>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a:solidFill>
                  <a:srgbClr val="5A5A59"/>
                </a:solidFill>
                <a:latin typeface="Bliss-Light"/>
                <a:cs typeface="Bliss-Light"/>
              </a:rPr>
              <a:t>Invellab</a:t>
            </a:r>
            <a:r>
              <a:rPr lang="en-GB" baseline="30000" dirty="0">
                <a:solidFill>
                  <a:srgbClr val="5A5A59"/>
                </a:solidFill>
                <a:latin typeface="Bliss-Light"/>
                <a:cs typeface="Bliss-Light"/>
              </a:rPr>
              <a:t> id </a:t>
            </a:r>
            <a:r>
              <a:rPr lang="en-GB" baseline="30000" dirty="0" err="1">
                <a:solidFill>
                  <a:srgbClr val="5A5A59"/>
                </a:solidFill>
                <a:latin typeface="Bliss-Light"/>
                <a:cs typeface="Bliss-Light"/>
              </a:rPr>
              <a:t>quiberumqui</a:t>
            </a:r>
            <a:r>
              <a:rPr lang="en-GB" baseline="30000" dirty="0">
                <a:solidFill>
                  <a:srgbClr val="5A5A59"/>
                </a:solidFill>
                <a:latin typeface="Bliss-Light"/>
                <a:cs typeface="Bliss-Light"/>
              </a:rPr>
              <a:t> non </a:t>
            </a:r>
            <a:r>
              <a:rPr lang="en-GB" baseline="30000" dirty="0" err="1">
                <a:solidFill>
                  <a:srgbClr val="5A5A59"/>
                </a:solidFill>
                <a:latin typeface="Bliss-Light"/>
                <a:cs typeface="Bliss-Light"/>
              </a:rPr>
              <a:t>rerovit</a:t>
            </a:r>
            <a:r>
              <a:rPr lang="en-GB" baseline="30000" dirty="0">
                <a:solidFill>
                  <a:srgbClr val="5A5A59"/>
                </a:solidFill>
                <a:latin typeface="Bliss-Light"/>
                <a:cs typeface="Bliss-Light"/>
              </a:rPr>
              <a:t> era </a:t>
            </a:r>
            <a:r>
              <a:rPr lang="en-GB" baseline="30000" dirty="0" err="1">
                <a:solidFill>
                  <a:srgbClr val="5A5A59"/>
                </a:solidFill>
                <a:latin typeface="Bliss-Light"/>
                <a:cs typeface="Bliss-Light"/>
              </a:rPr>
              <a:t>consequunt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accabor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epelicabo</a:t>
            </a:r>
            <a:r>
              <a:rPr lang="en-GB" baseline="30000" dirty="0">
                <a:solidFill>
                  <a:srgbClr val="5A5A59"/>
                </a:solidFill>
                <a:latin typeface="Bliss-Light"/>
                <a:cs typeface="Bliss-Light"/>
              </a:rPr>
              <a:t>. Nam, id ex </a:t>
            </a:r>
            <a:r>
              <a:rPr lang="en-GB" baseline="30000" dirty="0" err="1">
                <a:solidFill>
                  <a:srgbClr val="5A5A59"/>
                </a:solidFill>
                <a:latin typeface="Bliss-Light"/>
                <a:cs typeface="Bliss-Light"/>
              </a:rPr>
              <a:t>enis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alis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sunt</a:t>
            </a:r>
            <a:r>
              <a:rPr lang="en-GB" baseline="30000" dirty="0">
                <a:solidFill>
                  <a:srgbClr val="5A5A59"/>
                </a:solidFill>
                <a:latin typeface="Bliss-Light"/>
                <a:cs typeface="Bliss-Light"/>
              </a:rPr>
              <a:t> pa non </a:t>
            </a:r>
            <a:r>
              <a:rPr lang="en-GB" baseline="30000" dirty="0" err="1">
                <a:solidFill>
                  <a:srgbClr val="5A5A59"/>
                </a:solidFill>
                <a:latin typeface="Bliss-Light"/>
                <a:cs typeface="Bliss-Light"/>
              </a:rPr>
              <a:t>plaudam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rateseque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oditibusae</a:t>
            </a:r>
            <a:r>
              <a:rPr lang="en-GB" baseline="30000" dirty="0">
                <a:solidFill>
                  <a:srgbClr val="5A5A59"/>
                </a:solidFill>
                <a:latin typeface="Bliss-Light"/>
                <a:cs typeface="Bliss-Light"/>
              </a:rPr>
              <a:t> is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eturem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ea</a:t>
            </a:r>
            <a:r>
              <a:rPr lang="en-GB" baseline="30000" dirty="0">
                <a:solidFill>
                  <a:srgbClr val="5A5A59"/>
                </a:solidFill>
                <a:latin typeface="Bliss-Light"/>
                <a:cs typeface="Bliss-Light"/>
              </a:rPr>
              <a:t> dent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esed</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modis</a:t>
            </a:r>
            <a:r>
              <a:rPr lang="en-GB" baseline="30000" dirty="0">
                <a:solidFill>
                  <a:srgbClr val="5A5A59"/>
                </a:solidFill>
                <a:latin typeface="Bliss-Light"/>
                <a:cs typeface="Bliss-Light"/>
              </a:rPr>
              <a:t> quam, quam, id </a:t>
            </a:r>
            <a:r>
              <a:rPr lang="en-GB" baseline="30000" dirty="0" err="1">
                <a:solidFill>
                  <a:srgbClr val="5A5A59"/>
                </a:solidFill>
                <a:latin typeface="Bliss-Light"/>
                <a:cs typeface="Bliss-Light"/>
              </a:rPr>
              <a:t>modit</a:t>
            </a:r>
            <a:r>
              <a:rPr lang="en-GB" baseline="30000" dirty="0">
                <a:solidFill>
                  <a:srgbClr val="5A5A59"/>
                </a:solidFill>
                <a:latin typeface="Bliss-Light"/>
                <a:cs typeface="Bliss-Light"/>
              </a:rPr>
              <a:t> mi, </a:t>
            </a:r>
            <a:r>
              <a:rPr lang="en-GB" baseline="30000" dirty="0" err="1">
                <a:solidFill>
                  <a:srgbClr val="5A5A59"/>
                </a:solidFill>
                <a:latin typeface="Bliss-Light"/>
                <a:cs typeface="Bliss-Light"/>
              </a:rPr>
              <a:t>omnit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accusci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magnatur</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solum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int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ullandi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oreium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eos</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aut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que</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veligenim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si</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ut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reperatio</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doluptatem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voluptam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est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comnim</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fugitat</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iorecup</a:t>
            </a:r>
            <a:r>
              <a:rPr lang="en-GB" baseline="30000" dirty="0">
                <a:solidFill>
                  <a:srgbClr val="5A5A59"/>
                </a:solidFill>
                <a:latin typeface="Bliss-Light"/>
                <a:cs typeface="Bliss-Light"/>
              </a:rPr>
              <a:t> </a:t>
            </a:r>
            <a:r>
              <a:rPr lang="en-GB" baseline="30000" dirty="0" err="1">
                <a:solidFill>
                  <a:srgbClr val="5A5A59"/>
                </a:solidFill>
                <a:latin typeface="Bliss-Light"/>
                <a:cs typeface="Bliss-Light"/>
              </a:rPr>
              <a:t>tincti</a:t>
            </a:r>
            <a:r>
              <a:rPr lang="en-GB" baseline="30000" dirty="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4873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extLst>
                    <a:ext uri="{9D8B030D-6E8A-4147-A177-3AD203B41FA5}">
                      <a16:colId xmlns:a16="http://schemas.microsoft.com/office/drawing/2014/main" val="20000"/>
                    </a:ext>
                  </a:extLst>
                </a:gridCol>
                <a:gridCol w="3284982">
                  <a:extLst>
                    <a:ext uri="{9D8B030D-6E8A-4147-A177-3AD203B41FA5}">
                      <a16:colId xmlns:a16="http://schemas.microsoft.com/office/drawing/2014/main" val="20001"/>
                    </a:ext>
                  </a:extLst>
                </a:gridCol>
              </a:tblGrid>
              <a:tr h="564486">
                <a:tc gridSpan="2">
                  <a:txBody>
                    <a:bodyPr/>
                    <a:lstStyle/>
                    <a:p>
                      <a:pPr>
                        <a:lnSpc>
                          <a:spcPct val="115000"/>
                        </a:lnSpc>
                        <a:spcAft>
                          <a:spcPts val="0"/>
                        </a:spcAft>
                      </a:pPr>
                      <a:r>
                        <a:rPr lang="en-GB" sz="1600" b="1" kern="1200" dirty="0">
                          <a:solidFill>
                            <a:srgbClr val="FFFFFF"/>
                          </a:solidFill>
                          <a:effectLst/>
                          <a:latin typeface="Bliss-Light"/>
                          <a:ea typeface="Times New Roman"/>
                          <a:cs typeface="Arial"/>
                        </a:rPr>
                        <a:t>Pennawd</a:t>
                      </a:r>
                      <a:r>
                        <a:rPr lang="en-GB" sz="1600" b="1" kern="1200" baseline="0" dirty="0">
                          <a:solidFill>
                            <a:srgbClr val="FFFFFF"/>
                          </a:solidFill>
                          <a:effectLst/>
                          <a:latin typeface="Bliss-Light"/>
                          <a:ea typeface="Times New Roman"/>
                          <a:cs typeface="Arial"/>
                        </a:rPr>
                        <a:t> ar gyfer tabl | </a:t>
                      </a:r>
                      <a:r>
                        <a:rPr lang="en-GB" sz="1600" b="1" kern="1200" dirty="0">
                          <a:solidFill>
                            <a:srgbClr val="FFFFFF"/>
                          </a:solidFill>
                          <a:effectLst/>
                          <a:latin typeface="Bliss-Light"/>
                          <a:ea typeface="Times New Roman"/>
                          <a:cs typeface="Arial"/>
                        </a:rPr>
                        <a:t>Table 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75">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Calibri"/>
                          <a:cs typeface="Arial"/>
                        </a:rPr>
                        <a:t>This</a:t>
                      </a:r>
                      <a:r>
                        <a:rPr lang="en-US" sz="1400" kern="1200" baseline="0" dirty="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55">
                <a:tc>
                  <a:txBody>
                    <a:bodyPr/>
                    <a:lstStyle/>
                    <a:p>
                      <a:pPr>
                        <a:lnSpc>
                          <a:spcPct val="115000"/>
                        </a:lnSpc>
                        <a:spcAft>
                          <a:spcPts val="0"/>
                        </a:spcAft>
                      </a:pPr>
                      <a:r>
                        <a:rPr lang="en-US"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55">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55">
                <a:tc>
                  <a:txBody>
                    <a:bodyPr/>
                    <a:lstStyle/>
                    <a:p>
                      <a:pPr>
                        <a:lnSpc>
                          <a:spcPct val="115000"/>
                        </a:lnSpc>
                        <a:spcAft>
                          <a:spcPts val="0"/>
                        </a:spcAft>
                      </a:pPr>
                      <a:r>
                        <a:rPr lang="en-GB" sz="1400" kern="1200" dirty="0">
                          <a:solidFill>
                            <a:schemeClr val="tx1"/>
                          </a:solidFill>
                          <a:effectLst/>
                          <a:latin typeface="Bliss-Light"/>
                          <a:ea typeface="Times New Roman"/>
                          <a:cs typeface="Arial"/>
                        </a:rPr>
                        <a:t>Testun</a:t>
                      </a:r>
                      <a:endParaRPr lang="en-GB" sz="1100" dirty="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26/01/2022</a:t>
            </a:fld>
            <a:endParaRPr lang="en-GB" dirty="0"/>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dirty="0"/>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rPr>
              <a:t>[GORFFENNAF | JULY 2014]</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hyperlink" Target="mailto:GCESociology@wjec.co.uk"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Z:\Pictures\logos\WJEC_Logo_RG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7AEE6DF0-4426-494E-A1FF-0EBF92DB1D52}"/>
              </a:ext>
            </a:extLst>
          </p:cNvPr>
          <p:cNvSpPr txBox="1">
            <a:spLocks/>
          </p:cNvSpPr>
          <p:nvPr/>
        </p:nvSpPr>
        <p:spPr>
          <a:xfrm>
            <a:off x="361024" y="705112"/>
            <a:ext cx="9144000" cy="2387600"/>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r>
              <a:rPr lang="en-US" sz="4400" dirty="0">
                <a:solidFill>
                  <a:schemeClr val="bg1"/>
                </a:solidFill>
              </a:rPr>
              <a:t>Assessing WJEC </a:t>
            </a:r>
            <a:r>
              <a:rPr lang="en-US" sz="4400" i="1" dirty="0">
                <a:solidFill>
                  <a:schemeClr val="bg1"/>
                </a:solidFill>
              </a:rPr>
              <a:t>AS </a:t>
            </a:r>
            <a:r>
              <a:rPr lang="en-GB" sz="4400" i="1" dirty="0">
                <a:solidFill>
                  <a:schemeClr val="bg1"/>
                </a:solidFill>
              </a:rPr>
              <a:t>Sociology</a:t>
            </a:r>
          </a:p>
          <a:p>
            <a:r>
              <a:rPr lang="en-GB" sz="4400" i="1" dirty="0">
                <a:solidFill>
                  <a:schemeClr val="bg1"/>
                </a:solidFill>
              </a:rPr>
              <a:t> Unit 2</a:t>
            </a:r>
          </a:p>
          <a:p>
            <a:endParaRPr lang="en-US" sz="4400" dirty="0">
              <a:solidFill>
                <a:schemeClr val="bg1"/>
              </a:solidFill>
              <a:latin typeface="+mj-lt"/>
            </a:endParaRPr>
          </a:p>
        </p:txBody>
      </p:sp>
    </p:spTree>
    <p:extLst>
      <p:ext uri="{BB962C8B-B14F-4D97-AF65-F5344CB8AC3E}">
        <p14:creationId xmlns:p14="http://schemas.microsoft.com/office/powerpoint/2010/main" val="3939293872"/>
      </p:ext>
    </p:extLst>
  </p:cSld>
  <p:clrMapOvr>
    <a:masterClrMapping/>
  </p:clrMapOvr>
  <mc:AlternateContent xmlns:mc="http://schemas.openxmlformats.org/markup-compatibility/2006" xmlns:p14="http://schemas.microsoft.com/office/powerpoint/2010/main">
    <mc:Choice Requires="p14">
      <p:transition spd="slow" p14:dur="2000" advTm="26797"/>
    </mc:Choice>
    <mc:Fallback xmlns="">
      <p:transition spd="slow" advTm="2679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a:lnSpc>
                <a:spcPct val="115000"/>
              </a:lnSpc>
              <a:spcAft>
                <a:spcPts val="1000"/>
              </a:spcAft>
            </a:pPr>
            <a:r>
              <a:rPr lang="en-GB" sz="2000" dirty="0">
                <a:ea typeface="Calibri" panose="020F0502020204030204" pitchFamily="34" charset="0"/>
              </a:rPr>
              <a:t>Topics:</a:t>
            </a:r>
          </a:p>
          <a:p>
            <a:pPr marL="342900" indent="-342900">
              <a:lnSpc>
                <a:spcPct val="115000"/>
              </a:lnSpc>
              <a:spcAft>
                <a:spcPts val="1000"/>
              </a:spcAft>
              <a:buFont typeface="Arial" panose="020B0604020202020204" pitchFamily="34" charset="0"/>
              <a:buChar char="•"/>
            </a:pPr>
            <a:r>
              <a:rPr lang="en-GB" sz="2000" b="1" dirty="0">
                <a:ea typeface="Calibri" panose="020F0502020204030204" pitchFamily="34" charset="0"/>
              </a:rPr>
              <a:t>Section A</a:t>
            </a:r>
            <a:r>
              <a:rPr lang="en-GB" sz="2000" dirty="0">
                <a:ea typeface="Calibri" panose="020F0502020204030204" pitchFamily="34" charset="0"/>
              </a:rPr>
              <a:t>: topics relate to research methods.</a:t>
            </a:r>
          </a:p>
          <a:p>
            <a:pPr marL="342900" indent="-342900">
              <a:lnSpc>
                <a:spcPct val="115000"/>
              </a:lnSpc>
              <a:spcAft>
                <a:spcPts val="1000"/>
              </a:spcAft>
              <a:buFont typeface="Arial" panose="020B0604020202020204" pitchFamily="34" charset="0"/>
              <a:buChar char="•"/>
            </a:pPr>
            <a:r>
              <a:rPr lang="en-GB" sz="2000" b="1" dirty="0">
                <a:ea typeface="Calibri" panose="020F0502020204030204" pitchFamily="34" charset="0"/>
              </a:rPr>
              <a:t>Section B</a:t>
            </a:r>
            <a:r>
              <a:rPr lang="en-GB" sz="2000" dirty="0">
                <a:ea typeface="Calibri" panose="020F0502020204030204" pitchFamily="34" charset="0"/>
              </a:rPr>
              <a:t>: education, media or religion - topic areas within these options.  </a:t>
            </a:r>
          </a:p>
          <a:p>
            <a:pPr>
              <a:lnSpc>
                <a:spcPct val="115000"/>
              </a:lnSpc>
              <a:spcAft>
                <a:spcPts val="1000"/>
              </a:spcAft>
            </a:pPr>
            <a:r>
              <a:rPr lang="en-GB" sz="2000" dirty="0">
                <a:ea typeface="Calibri" panose="020F0502020204030204" pitchFamily="34" charset="0"/>
              </a:rPr>
              <a:t>Other important information:</a:t>
            </a:r>
          </a:p>
          <a:p>
            <a:pPr marL="342900" indent="-342900">
              <a:lnSpc>
                <a:spcPct val="115000"/>
              </a:lnSpc>
              <a:spcAft>
                <a:spcPts val="1000"/>
              </a:spcAft>
              <a:buFont typeface="Arial" panose="020B0604020202020204" pitchFamily="34" charset="0"/>
              <a:buChar char="•"/>
            </a:pPr>
            <a:r>
              <a:rPr lang="en-GB" sz="2000" b="1" dirty="0">
                <a:ea typeface="Calibri" panose="020F0502020204030204" pitchFamily="34" charset="0"/>
              </a:rPr>
              <a:t>Section A</a:t>
            </a:r>
            <a:r>
              <a:rPr lang="en-GB" sz="2000" dirty="0">
                <a:ea typeface="Calibri" panose="020F0502020204030204" pitchFamily="34" charset="0"/>
              </a:rPr>
              <a:t> : e.g., reference to the item; ‘sociological knowledge’ e.g., studies/examples. </a:t>
            </a:r>
          </a:p>
          <a:p>
            <a:pPr marL="342900" indent="-342900">
              <a:lnSpc>
                <a:spcPct val="115000"/>
              </a:lnSpc>
              <a:spcAft>
                <a:spcPts val="1000"/>
              </a:spcAft>
              <a:buFont typeface="Arial" panose="020B0604020202020204" pitchFamily="34" charset="0"/>
              <a:buChar char="•"/>
            </a:pPr>
            <a:r>
              <a:rPr lang="en-GB" sz="2000" b="1" dirty="0">
                <a:ea typeface="Calibri" panose="020F0502020204030204" pitchFamily="34" charset="0"/>
              </a:rPr>
              <a:t>Section B </a:t>
            </a:r>
            <a:r>
              <a:rPr lang="en-GB" sz="2000" dirty="0">
                <a:ea typeface="Calibri" panose="020F0502020204030204" pitchFamily="34" charset="0"/>
              </a:rPr>
              <a:t>question e.g., percentages or actual numbers in graph/table. An essay may ask about the ‘main’ reason for something occurring.</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270503970"/>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2000"/>
                                        <p:tgtEl>
                                          <p:spTgt spid="9">
                                            <p:txEl>
                                              <p:pRg st="4" end="4"/>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B5DB9AA-89C2-4266-950B-9A3065F2F677}"/>
              </a:ext>
            </a:extLst>
          </p:cNvPr>
          <p:cNvGraphicFramePr>
            <a:graphicFrameLocks noGrp="1"/>
          </p:cNvGraphicFramePr>
          <p:nvPr>
            <p:ph idx="1"/>
            <p:extLst>
              <p:ext uri="{D42A27DB-BD31-4B8C-83A1-F6EECF244321}">
                <p14:modId xmlns:p14="http://schemas.microsoft.com/office/powerpoint/2010/main" val="2620082208"/>
              </p:ext>
            </p:extLst>
          </p:nvPr>
        </p:nvGraphicFramePr>
        <p:xfrm>
          <a:off x="457200" y="1368643"/>
          <a:ext cx="8229600" cy="5217160"/>
        </p:xfrm>
        <a:graphic>
          <a:graphicData uri="http://schemas.openxmlformats.org/drawingml/2006/table">
            <a:tbl>
              <a:tblPr firstRow="1" bandRow="1">
                <a:tableStyleId>{5C22544A-7EE6-4342-B048-85BDC9FD1C3A}</a:tableStyleId>
              </a:tblPr>
              <a:tblGrid>
                <a:gridCol w="569934">
                  <a:extLst>
                    <a:ext uri="{9D8B030D-6E8A-4147-A177-3AD203B41FA5}">
                      <a16:colId xmlns:a16="http://schemas.microsoft.com/office/drawing/2014/main" val="1363508158"/>
                    </a:ext>
                  </a:extLst>
                </a:gridCol>
                <a:gridCol w="3544866">
                  <a:extLst>
                    <a:ext uri="{9D8B030D-6E8A-4147-A177-3AD203B41FA5}">
                      <a16:colId xmlns:a16="http://schemas.microsoft.com/office/drawing/2014/main" val="3894008645"/>
                    </a:ext>
                  </a:extLst>
                </a:gridCol>
                <a:gridCol w="2057400">
                  <a:extLst>
                    <a:ext uri="{9D8B030D-6E8A-4147-A177-3AD203B41FA5}">
                      <a16:colId xmlns:a16="http://schemas.microsoft.com/office/drawing/2014/main" val="3384635876"/>
                    </a:ext>
                  </a:extLst>
                </a:gridCol>
                <a:gridCol w="2057400">
                  <a:extLst>
                    <a:ext uri="{9D8B030D-6E8A-4147-A177-3AD203B41FA5}">
                      <a16:colId xmlns:a16="http://schemas.microsoft.com/office/drawing/2014/main" val="2130562700"/>
                    </a:ext>
                  </a:extLst>
                </a:gridCol>
              </a:tblGrid>
              <a:tr h="370840">
                <a:tc>
                  <a:txBody>
                    <a:bodyPr/>
                    <a:lstStyle/>
                    <a:p>
                      <a:pPr>
                        <a:spcAft>
                          <a:spcPts val="0"/>
                        </a:spcAft>
                      </a:pPr>
                      <a:r>
                        <a:rPr lang="en-GB" sz="1200" dirty="0">
                          <a:effectLst/>
                        </a:rPr>
                        <a:t>Band</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gn="ctr"/>
                      <a:r>
                        <a:rPr lang="en-GB" sz="1200" b="1" kern="1200" dirty="0">
                          <a:solidFill>
                            <a:schemeClr val="lt1"/>
                          </a:solidFill>
                          <a:effectLst/>
                          <a:highlight>
                            <a:srgbClr val="00FF00"/>
                          </a:highlight>
                          <a:latin typeface="+mn-lt"/>
                          <a:ea typeface="+mn-ea"/>
                          <a:cs typeface="+mn-cs"/>
                        </a:rPr>
                        <a:t>AO1</a:t>
                      </a:r>
                    </a:p>
                    <a:p>
                      <a:pPr algn="ctr"/>
                      <a:r>
                        <a:rPr lang="en-GB" sz="1200" b="1" i="1" kern="1200" dirty="0">
                          <a:solidFill>
                            <a:schemeClr val="lt1"/>
                          </a:solidFill>
                          <a:effectLst/>
                          <a:highlight>
                            <a:srgbClr val="00FF00"/>
                          </a:highlight>
                          <a:latin typeface="+mn-lt"/>
                          <a:ea typeface="+mn-ea"/>
                          <a:cs typeface="+mn-cs"/>
                        </a:rPr>
                        <a:t>Accurate and relevant  knowledge and understanding</a:t>
                      </a:r>
                      <a:endParaRPr lang="en-GB" sz="1200" dirty="0">
                        <a:solidFill>
                          <a:schemeClr val="bg1"/>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gn="ctr"/>
                      <a:r>
                        <a:rPr lang="en-GB" sz="1200" b="1" kern="1200" dirty="0">
                          <a:solidFill>
                            <a:schemeClr val="lt1"/>
                          </a:solidFill>
                          <a:effectLst/>
                          <a:highlight>
                            <a:srgbClr val="0000FF"/>
                          </a:highlight>
                          <a:latin typeface="+mn-lt"/>
                          <a:ea typeface="+mn-ea"/>
                          <a:cs typeface="+mn-cs"/>
                        </a:rPr>
                        <a:t>AO2</a:t>
                      </a:r>
                    </a:p>
                    <a:p>
                      <a:pPr algn="ctr"/>
                      <a:r>
                        <a:rPr lang="en-GB" sz="1200" b="1" i="1" kern="1200" dirty="0">
                          <a:solidFill>
                            <a:schemeClr val="lt1"/>
                          </a:solidFill>
                          <a:effectLst/>
                          <a:highlight>
                            <a:srgbClr val="0000FF"/>
                          </a:highlight>
                          <a:latin typeface="+mn-lt"/>
                          <a:ea typeface="+mn-ea"/>
                          <a:cs typeface="+mn-cs"/>
                        </a:rPr>
                        <a:t>Explaining and applying knowledge to the question </a:t>
                      </a:r>
                      <a:endParaRPr lang="en-GB" sz="1200" dirty="0">
                        <a:solidFill>
                          <a:schemeClr val="bg1"/>
                        </a:solidFill>
                        <a:effectLst/>
                        <a:highlight>
                          <a:srgbClr val="0000FF"/>
                        </a:highlight>
                      </a:endParaRPr>
                    </a:p>
                  </a:txBody>
                  <a:tcPr marL="35817" marR="35817" marT="0" marB="0"/>
                </a:tc>
                <a:tc>
                  <a:txBody>
                    <a:bodyPr/>
                    <a:lstStyle/>
                    <a:p>
                      <a:pPr algn="ctr"/>
                      <a:r>
                        <a:rPr lang="en-GB" sz="1200" b="1" kern="1200" dirty="0">
                          <a:solidFill>
                            <a:schemeClr val="lt1"/>
                          </a:solidFill>
                          <a:effectLst/>
                          <a:highlight>
                            <a:srgbClr val="FF0000"/>
                          </a:highlight>
                          <a:latin typeface="+mn-lt"/>
                          <a:ea typeface="+mn-ea"/>
                          <a:cs typeface="+mn-cs"/>
                        </a:rPr>
                        <a:t>AO3</a:t>
                      </a:r>
                    </a:p>
                    <a:p>
                      <a:pPr algn="ctr"/>
                      <a:r>
                        <a:rPr lang="en-GB" sz="1200" b="1" i="1" kern="1200" dirty="0">
                          <a:solidFill>
                            <a:schemeClr val="lt1"/>
                          </a:solidFill>
                          <a:effectLst/>
                          <a:highlight>
                            <a:srgbClr val="FF0000"/>
                          </a:highlight>
                          <a:latin typeface="+mn-lt"/>
                          <a:ea typeface="+mn-ea"/>
                          <a:cs typeface="+mn-cs"/>
                        </a:rPr>
                        <a:t>Making judgements on the ideas and concepts</a:t>
                      </a:r>
                      <a:endParaRPr lang="en-GB" sz="1200" dirty="0">
                        <a:solidFill>
                          <a:schemeClr val="bg1"/>
                        </a:solidFill>
                        <a:effectLst/>
                        <a:highlight>
                          <a:srgbClr val="FF0000"/>
                        </a:highligh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1814869177"/>
                  </a:ext>
                </a:extLst>
              </a:tr>
              <a:tr h="370840">
                <a:tc>
                  <a:txBody>
                    <a:bodyPr/>
                    <a:lstStyle/>
                    <a:p>
                      <a:pPr>
                        <a:spcAft>
                          <a:spcPts val="0"/>
                        </a:spcAft>
                      </a:pPr>
                      <a:r>
                        <a:rPr lang="en-GB" sz="1200" dirty="0">
                          <a:effectLst/>
                        </a:rPr>
                        <a:t>4</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 </a:t>
                      </a:r>
                      <a:r>
                        <a:rPr lang="en-GB" sz="1200" dirty="0">
                          <a:effectLst/>
                          <a:highlight>
                            <a:srgbClr val="FFFF00"/>
                          </a:highlight>
                        </a:rPr>
                        <a:t>detailed</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Answers will explain the sociological theories/ concepts/evidence in </a:t>
                      </a:r>
                      <a:r>
                        <a:rPr lang="en-GB" sz="1200" dirty="0">
                          <a:effectLst/>
                          <a:highlight>
                            <a:srgbClr val="FFFF00"/>
                          </a:highlight>
                        </a:rPr>
                        <a:t>detail </a:t>
                      </a:r>
                      <a:r>
                        <a:rPr lang="en-GB" sz="1200" dirty="0">
                          <a:effectLst/>
                        </a:rPr>
                        <a:t>and these are clearly applied to the question</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well organised and logical arguments. Judgements and conclusions will show </a:t>
                      </a:r>
                      <a:r>
                        <a:rPr lang="en-GB" sz="1200" dirty="0">
                          <a:effectLst/>
                          <a:highlight>
                            <a:srgbClr val="FFFF00"/>
                          </a:highlight>
                        </a:rPr>
                        <a:t>detailed</a:t>
                      </a:r>
                      <a:r>
                        <a:rPr lang="en-GB" sz="1200" dirty="0">
                          <a:effectLst/>
                        </a:rPr>
                        <a:t> evaluation of the relevant theories/ concepts/evidence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2101643815"/>
                  </a:ext>
                </a:extLst>
              </a:tr>
              <a:tr h="370840">
                <a:tc>
                  <a:txBody>
                    <a:bodyPr/>
                    <a:lstStyle/>
                    <a:p>
                      <a:pPr>
                        <a:spcAft>
                          <a:spcPts val="0"/>
                        </a:spcAft>
                      </a:pPr>
                      <a:r>
                        <a:rPr lang="en-GB" sz="1200" dirty="0">
                          <a:effectLst/>
                        </a:rPr>
                        <a:t>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som</a:t>
                      </a:r>
                      <a:r>
                        <a:rPr lang="en-GB" sz="1200" dirty="0">
                          <a:effectLst/>
                        </a:rPr>
                        <a:t>e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Answers will explain </a:t>
                      </a:r>
                      <a:r>
                        <a:rPr lang="en-GB" sz="1200" dirty="0">
                          <a:effectLst/>
                          <a:highlight>
                            <a:srgbClr val="FFFF00"/>
                          </a:highlight>
                        </a:rPr>
                        <a:t>some</a:t>
                      </a:r>
                      <a:r>
                        <a:rPr lang="en-GB" sz="1200" dirty="0">
                          <a:effectLst/>
                        </a:rPr>
                        <a:t> sociological theories/ concepts/evidence in detail and some are clearly applied to the question.</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a:t>
                      </a:r>
                      <a:r>
                        <a:rPr lang="en-GB" sz="1200" dirty="0">
                          <a:effectLst/>
                          <a:highlight>
                            <a:srgbClr val="FFFF00"/>
                          </a:highlight>
                        </a:rPr>
                        <a:t>some</a:t>
                      </a:r>
                      <a:r>
                        <a:rPr lang="en-GB" sz="1200" dirty="0">
                          <a:effectLst/>
                        </a:rPr>
                        <a:t> well organised and logical arguments. Judgements and conclusions will show some evaluation of the relevant theories/ concepts/evidence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2448018532"/>
                  </a:ext>
                </a:extLst>
              </a:tr>
              <a:tr h="370840">
                <a:tc>
                  <a:txBody>
                    <a:bodyPr/>
                    <a:lstStyle/>
                    <a:p>
                      <a:pPr>
                        <a:spcAft>
                          <a:spcPts val="0"/>
                        </a:spcAft>
                      </a:pPr>
                      <a:r>
                        <a:rPr lang="en-GB" sz="1200" dirty="0">
                          <a:effectLst/>
                        </a:rPr>
                        <a:t>2</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basic</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show a </a:t>
                      </a:r>
                      <a:r>
                        <a:rPr lang="en-GB" sz="1200" dirty="0">
                          <a:effectLst/>
                          <a:highlight>
                            <a:srgbClr val="FFFF00"/>
                          </a:highlight>
                        </a:rPr>
                        <a:t>basic </a:t>
                      </a:r>
                      <a:r>
                        <a:rPr lang="en-GB" sz="1200" dirty="0">
                          <a:effectLst/>
                        </a:rPr>
                        <a:t>ability to select and interpret appropriate sociological theories/concepts/ evidence  and apply it to the question.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a:t>
                      </a:r>
                      <a:r>
                        <a:rPr lang="en-GB" sz="1200" dirty="0">
                          <a:effectLst/>
                          <a:highlight>
                            <a:srgbClr val="FFFF00"/>
                          </a:highlight>
                        </a:rPr>
                        <a:t>basic</a:t>
                      </a:r>
                      <a:r>
                        <a:rPr lang="en-GB" sz="1200" dirty="0">
                          <a:effectLst/>
                        </a:rPr>
                        <a:t> arguments. Judgements and conclusions will show basic evaluation of the theories/concepts/ 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4079903092"/>
                  </a:ext>
                </a:extLst>
              </a:tr>
              <a:tr h="370840">
                <a:tc>
                  <a:txBody>
                    <a:bodyPr/>
                    <a:lstStyle/>
                    <a:p>
                      <a:pPr>
                        <a:spcAft>
                          <a:spcPts val="0"/>
                        </a:spcAft>
                      </a:pPr>
                      <a:r>
                        <a:rPr lang="en-GB" sz="1200" dirty="0">
                          <a:effectLst/>
                        </a:rPr>
                        <a:t>1</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limited</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show a </a:t>
                      </a:r>
                      <a:r>
                        <a:rPr lang="en-GB" sz="1200" dirty="0">
                          <a:effectLst/>
                          <a:highlight>
                            <a:srgbClr val="FFFF00"/>
                          </a:highlight>
                        </a:rPr>
                        <a:t>limited</a:t>
                      </a:r>
                      <a:r>
                        <a:rPr lang="en-GB" sz="1200" dirty="0">
                          <a:effectLst/>
                        </a:rPr>
                        <a:t> ability to select and interpret appropriate sociological theories/concepts/ evidence  and apply it to the question.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demonstrate </a:t>
                      </a:r>
                      <a:r>
                        <a:rPr lang="en-GB" sz="1200" dirty="0">
                          <a:effectLst/>
                          <a:highlight>
                            <a:srgbClr val="FFFF00"/>
                          </a:highlight>
                        </a:rPr>
                        <a:t>limited</a:t>
                      </a:r>
                      <a:r>
                        <a:rPr lang="en-GB" sz="1200" dirty="0">
                          <a:effectLst/>
                        </a:rPr>
                        <a:t> argument. Judgements and conclusions offered will show limited evaluation of the  theories/concepts/ evidence.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2065735425"/>
                  </a:ext>
                </a:extLst>
              </a:tr>
              <a:tr h="370840">
                <a:tc>
                  <a:txBody>
                    <a:bodyPr/>
                    <a:lstStyle/>
                    <a:p>
                      <a:pPr>
                        <a:spcAft>
                          <a:spcPts val="0"/>
                        </a:spcAft>
                      </a:pPr>
                      <a:r>
                        <a:rPr lang="en-GB" sz="1200" dirty="0">
                          <a:effectLst/>
                        </a:rPr>
                        <a:t>0</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3878246213"/>
                  </a:ext>
                </a:extLst>
              </a:tr>
            </a:tbl>
          </a:graphicData>
        </a:graphic>
      </p:graphicFrame>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4265444040"/>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85725" indent="3175"/>
            <a:r>
              <a:rPr lang="en-US" dirty="0">
                <a:latin typeface="+mn-lt"/>
                <a:ea typeface="Cambria" panose="02040503050406030204" pitchFamily="18" charset="0"/>
                <a:cs typeface="Cambria" panose="02040503050406030204" pitchFamily="18" charset="0"/>
              </a:rPr>
              <a:t>With reference to the Item and sociological studies, discuss the strengths and weaknesses of semi-structured interviews. [20]</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727937303"/>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05C7EDED-A897-48FE-B93F-3B8F623AFD4F}"/>
              </a:ext>
            </a:extLst>
          </p:cNvPr>
          <p:cNvGraphicFramePr>
            <a:graphicFrameLocks noGrp="1"/>
          </p:cNvGraphicFramePr>
          <p:nvPr>
            <p:ph idx="1"/>
            <p:extLst>
              <p:ext uri="{D42A27DB-BD31-4B8C-83A1-F6EECF244321}">
                <p14:modId xmlns:p14="http://schemas.microsoft.com/office/powerpoint/2010/main" val="4069320740"/>
              </p:ext>
            </p:extLst>
          </p:nvPr>
        </p:nvGraphicFramePr>
        <p:xfrm>
          <a:off x="258792" y="1406220"/>
          <a:ext cx="8684792" cy="5343779"/>
        </p:xfrm>
        <a:graphic>
          <a:graphicData uri="http://schemas.openxmlformats.org/drawingml/2006/table">
            <a:tbl>
              <a:tblPr firstRow="1" bandRow="1">
                <a:tableStyleId>{5C22544A-7EE6-4342-B048-85BDC9FD1C3A}</a:tableStyleId>
              </a:tblPr>
              <a:tblGrid>
                <a:gridCol w="480244">
                  <a:extLst>
                    <a:ext uri="{9D8B030D-6E8A-4147-A177-3AD203B41FA5}">
                      <a16:colId xmlns:a16="http://schemas.microsoft.com/office/drawing/2014/main" val="3084752405"/>
                    </a:ext>
                  </a:extLst>
                </a:gridCol>
                <a:gridCol w="2818356">
                  <a:extLst>
                    <a:ext uri="{9D8B030D-6E8A-4147-A177-3AD203B41FA5}">
                      <a16:colId xmlns:a16="http://schemas.microsoft.com/office/drawing/2014/main" val="2634807472"/>
                    </a:ext>
                  </a:extLst>
                </a:gridCol>
                <a:gridCol w="3056350">
                  <a:extLst>
                    <a:ext uri="{9D8B030D-6E8A-4147-A177-3AD203B41FA5}">
                      <a16:colId xmlns:a16="http://schemas.microsoft.com/office/drawing/2014/main" val="3824051829"/>
                    </a:ext>
                  </a:extLst>
                </a:gridCol>
                <a:gridCol w="2329842">
                  <a:extLst>
                    <a:ext uri="{9D8B030D-6E8A-4147-A177-3AD203B41FA5}">
                      <a16:colId xmlns:a16="http://schemas.microsoft.com/office/drawing/2014/main" val="1367119516"/>
                    </a:ext>
                  </a:extLst>
                </a:gridCol>
              </a:tblGrid>
              <a:tr h="370840">
                <a:tc>
                  <a:txBody>
                    <a:bodyPr/>
                    <a:lstStyle/>
                    <a:p>
                      <a:r>
                        <a:rPr lang="en-GB" sz="1100" dirty="0"/>
                        <a:t>Band</a:t>
                      </a:r>
                    </a:p>
                  </a:txBody>
                  <a:tcPr/>
                </a:tc>
                <a:tc>
                  <a:txBody>
                    <a:bodyPr/>
                    <a:lstStyle/>
                    <a:p>
                      <a:pPr algn="ctr"/>
                      <a:r>
                        <a:rPr lang="en-GB" sz="1100" b="1" kern="1200" dirty="0">
                          <a:solidFill>
                            <a:schemeClr val="lt1"/>
                          </a:solidFill>
                          <a:effectLst/>
                          <a:highlight>
                            <a:srgbClr val="00FF00"/>
                          </a:highlight>
                          <a:latin typeface="+mn-lt"/>
                          <a:ea typeface="+mn-ea"/>
                          <a:cs typeface="+mn-cs"/>
                        </a:rPr>
                        <a:t>AO1 -</a:t>
                      </a:r>
                      <a:r>
                        <a:rPr lang="en-GB" sz="1100" b="1" i="1" kern="1200" dirty="0">
                          <a:solidFill>
                            <a:schemeClr val="lt1"/>
                          </a:solidFill>
                          <a:effectLst/>
                          <a:highlight>
                            <a:srgbClr val="00FF00"/>
                          </a:highlight>
                          <a:latin typeface="+mn-lt"/>
                          <a:ea typeface="+mn-ea"/>
                          <a:cs typeface="+mn-cs"/>
                        </a:rPr>
                        <a:t>Accurate and relevant  knowledge and understanding</a:t>
                      </a:r>
                      <a:endParaRPr lang="en-GB" sz="1100" dirty="0">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lgn="ctr">
                        <a:lnSpc>
                          <a:spcPct val="115000"/>
                        </a:lnSpc>
                        <a:spcAft>
                          <a:spcPts val="0"/>
                        </a:spcAft>
                      </a:pPr>
                      <a:r>
                        <a:rPr lang="en-GB" sz="1100" dirty="0">
                          <a:effectLst/>
                          <a:highlight>
                            <a:srgbClr val="0000FF"/>
                          </a:highlight>
                          <a:latin typeface="+mn-lt"/>
                          <a:ea typeface="Times New Roman" panose="02020603050405020304" pitchFamily="18" charset="0"/>
                          <a:cs typeface="Arial" panose="020B0604020202020204" pitchFamily="34" charset="0"/>
                        </a:rPr>
                        <a:t>AO2 - </a:t>
                      </a:r>
                      <a:r>
                        <a:rPr lang="en-GB" sz="1100" b="1" i="1" kern="1200" dirty="0">
                          <a:solidFill>
                            <a:schemeClr val="lt1"/>
                          </a:solidFill>
                          <a:effectLst/>
                          <a:highlight>
                            <a:srgbClr val="0000FF"/>
                          </a:highlight>
                          <a:latin typeface="+mn-lt"/>
                          <a:ea typeface="+mn-ea"/>
                          <a:cs typeface="+mn-cs"/>
                        </a:rPr>
                        <a:t>Explaining and applying knowledge to the question </a:t>
                      </a:r>
                      <a:endParaRPr lang="en-GB" sz="1100" dirty="0">
                        <a:effectLst/>
                        <a:highlight>
                          <a:srgbClr val="0000FF"/>
                        </a:highlight>
                        <a:latin typeface="+mn-lt"/>
                        <a:ea typeface="Times New Roman" panose="02020603050405020304" pitchFamily="18" charset="0"/>
                        <a:cs typeface="Times New Roman" panose="02020603050405020304" pitchFamily="18" charset="0"/>
                      </a:endParaRPr>
                    </a:p>
                  </a:txBody>
                  <a:tcPr marL="68580" marR="68580" marT="36195" marB="36195"/>
                </a:tc>
                <a:tc>
                  <a:txBody>
                    <a:bodyPr/>
                    <a:lstStyle/>
                    <a:p>
                      <a:pPr algn="ctr"/>
                      <a:r>
                        <a:rPr lang="en-GB" sz="1100" b="1" kern="1200" dirty="0">
                          <a:solidFill>
                            <a:schemeClr val="lt1"/>
                          </a:solidFill>
                          <a:effectLst/>
                          <a:highlight>
                            <a:srgbClr val="FF0000"/>
                          </a:highlight>
                          <a:latin typeface="+mn-lt"/>
                          <a:ea typeface="+mn-ea"/>
                          <a:cs typeface="+mn-cs"/>
                        </a:rPr>
                        <a:t>AO3 - </a:t>
                      </a:r>
                      <a:r>
                        <a:rPr lang="en-GB" sz="1100" b="1" i="1" kern="1200" dirty="0">
                          <a:solidFill>
                            <a:schemeClr val="lt1"/>
                          </a:solidFill>
                          <a:effectLst/>
                          <a:highlight>
                            <a:srgbClr val="FF0000"/>
                          </a:highlight>
                          <a:latin typeface="+mn-lt"/>
                          <a:ea typeface="+mn-ea"/>
                          <a:cs typeface="+mn-cs"/>
                        </a:rPr>
                        <a:t>Making judgements on the ideas and concepts</a:t>
                      </a:r>
                      <a:endParaRPr lang="en-GB" sz="1100" dirty="0">
                        <a:effectLst/>
                        <a:highlight>
                          <a:srgbClr val="FF00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1139102913"/>
                  </a:ext>
                </a:extLst>
              </a:tr>
              <a:tr h="370840">
                <a:tc>
                  <a:txBody>
                    <a:bodyPr/>
                    <a:lstStyle/>
                    <a:p>
                      <a:r>
                        <a:rPr lang="en-GB" sz="1100" dirty="0"/>
                        <a:t>4</a:t>
                      </a:r>
                    </a:p>
                  </a:txBody>
                  <a:tcPr/>
                </a:tc>
                <a:tc>
                  <a:txBody>
                    <a:bodyPr/>
                    <a:lstStyle/>
                    <a:p>
                      <a:pPr>
                        <a:spcAft>
                          <a:spcPts val="0"/>
                        </a:spcAft>
                      </a:pPr>
                      <a:r>
                        <a:rPr lang="en-GB" sz="1100" dirty="0">
                          <a:effectLst/>
                        </a:rPr>
                        <a:t>8-9 marks</a:t>
                      </a:r>
                    </a:p>
                    <a:p>
                      <a:pPr>
                        <a:spcAft>
                          <a:spcPts val="0"/>
                        </a:spcAft>
                      </a:pPr>
                      <a:r>
                        <a:rPr lang="en-GB" sz="1100" dirty="0">
                          <a:effectLst/>
                          <a:highlight>
                            <a:srgbClr val="FFFF00"/>
                          </a:highlight>
                        </a:rPr>
                        <a:t>Detailed</a:t>
                      </a:r>
                      <a:r>
                        <a:rPr lang="en-GB" sz="1100" dirty="0">
                          <a:effectLst/>
                        </a:rPr>
                        <a:t> knowledge and understanding of relevant sociological theories/ concepts/evidence.</a:t>
                      </a:r>
                    </a:p>
                    <a:p>
                      <a:pPr>
                        <a:spcAft>
                          <a:spcPts val="0"/>
                        </a:spcAft>
                      </a:pPr>
                      <a:r>
                        <a:rPr lang="en-GB" sz="1100" dirty="0">
                          <a:effectLst/>
                          <a:highlight>
                            <a:srgbClr val="FFFF00"/>
                          </a:highlight>
                        </a:rPr>
                        <a:t>5 points, including at least two concepts</a:t>
                      </a:r>
                    </a:p>
                    <a:p>
                      <a:pPr>
                        <a:spcAft>
                          <a:spcPts val="0"/>
                        </a:spcAf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5 marks</a:t>
                      </a:r>
                    </a:p>
                    <a:p>
                      <a:pPr>
                        <a:spcAft>
                          <a:spcPts val="0"/>
                        </a:spcAft>
                      </a:pPr>
                      <a:r>
                        <a:rPr lang="en-GB" sz="1100" dirty="0">
                          <a:effectLst/>
                        </a:rPr>
                        <a:t>Accurate and relevant selection of appropriate sociological theories/ concepts/evidence. These are applied and interpreted in the context of the question. </a:t>
                      </a:r>
                    </a:p>
                    <a:p>
                      <a:pPr>
                        <a:spcAft>
                          <a:spcPts val="0"/>
                        </a:spcAft>
                      </a:pPr>
                      <a:r>
                        <a:rPr lang="en-GB" sz="1100" dirty="0">
                          <a:effectLst/>
                          <a:highlight>
                            <a:srgbClr val="FFFF00"/>
                          </a:highlight>
                        </a:rPr>
                        <a:t>Clear application of two studies relating to method in the question, plus item.</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6         marks</a:t>
                      </a:r>
                    </a:p>
                    <a:p>
                      <a:pPr>
                        <a:spcAft>
                          <a:spcPts val="0"/>
                        </a:spcAft>
                      </a:pPr>
                      <a:r>
                        <a:rPr lang="en-GB" sz="1100" dirty="0">
                          <a:effectLst/>
                          <a:highlight>
                            <a:srgbClr val="FFFF00"/>
                          </a:highlight>
                        </a:rPr>
                        <a:t>Detaile</a:t>
                      </a:r>
                      <a:r>
                        <a:rPr lang="en-GB" sz="1100" dirty="0">
                          <a:effectLst/>
                        </a:rPr>
                        <a:t>d, well organised and logical arguments.  Explicit evaluation and a logical judgement and conclusion  based on relevant theories/ concepts/evidence.</a:t>
                      </a:r>
                    </a:p>
                    <a:p>
                      <a:pPr>
                        <a:spcAft>
                          <a:spcPts val="0"/>
                        </a:spcAft>
                      </a:pPr>
                      <a:r>
                        <a:rPr lang="en-GB" sz="1100" dirty="0">
                          <a:effectLst/>
                          <a:highlight>
                            <a:srgbClr val="FFFF00"/>
                          </a:highlight>
                        </a:rPr>
                        <a:t>Evaluative tone</a:t>
                      </a:r>
                    </a:p>
                    <a:p>
                      <a:pPr>
                        <a:spcAft>
                          <a:spcPts val="0"/>
                        </a:spcAf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1993085483"/>
                  </a:ext>
                </a:extLst>
              </a:tr>
              <a:tr h="370840">
                <a:tc>
                  <a:txBody>
                    <a:bodyPr/>
                    <a:lstStyle/>
                    <a:p>
                      <a:r>
                        <a:rPr lang="en-GB" sz="1100" dirty="0"/>
                        <a:t>3</a:t>
                      </a:r>
                    </a:p>
                  </a:txBody>
                  <a:tcPr/>
                </a:tc>
                <a:tc>
                  <a:txBody>
                    <a:bodyPr/>
                    <a:lstStyle/>
                    <a:p>
                      <a:pPr>
                        <a:spcAft>
                          <a:spcPts val="0"/>
                        </a:spcAft>
                      </a:pPr>
                      <a:r>
                        <a:rPr lang="en-GB" sz="1100" dirty="0">
                          <a:effectLst/>
                        </a:rPr>
                        <a:t>5-7 marks</a:t>
                      </a:r>
                    </a:p>
                    <a:p>
                      <a:pPr>
                        <a:spcAft>
                          <a:spcPts val="0"/>
                        </a:spcAft>
                      </a:pPr>
                      <a:r>
                        <a:rPr lang="en-GB" sz="1100" dirty="0">
                          <a:effectLst/>
                          <a:highlight>
                            <a:srgbClr val="FFFF00"/>
                          </a:highlight>
                        </a:rPr>
                        <a:t>Some</a:t>
                      </a:r>
                      <a:r>
                        <a:rPr lang="en-GB" sz="1100" dirty="0">
                          <a:effectLst/>
                        </a:rPr>
                        <a:t> knowledge and understanding of relevant sociological theories/ concepts/evidence .</a:t>
                      </a:r>
                    </a:p>
                    <a:p>
                      <a:pPr>
                        <a:spcAft>
                          <a:spcPts val="0"/>
                        </a:spcAft>
                      </a:pPr>
                      <a:r>
                        <a:rPr lang="en-GB" sz="1100" dirty="0">
                          <a:effectLst/>
                          <a:highlight>
                            <a:srgbClr val="FFFF00"/>
                          </a:highlight>
                        </a:rPr>
                        <a:t>3-4 points, two concepts for top of band, one for bottom, or two very detailed points, in terms of breadth or depth. </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3-4 marks</a:t>
                      </a:r>
                    </a:p>
                    <a:p>
                      <a:pPr>
                        <a:spcAft>
                          <a:spcPts val="0"/>
                        </a:spcAft>
                      </a:pPr>
                      <a:r>
                        <a:rPr lang="en-GB" sz="1100" dirty="0">
                          <a:effectLst/>
                          <a:highlight>
                            <a:srgbClr val="FFFF00"/>
                          </a:highlight>
                        </a:rPr>
                        <a:t>Some</a:t>
                      </a:r>
                      <a:r>
                        <a:rPr lang="en-GB" sz="1100" dirty="0">
                          <a:effectLst/>
                        </a:rPr>
                        <a:t> accurate and relevant selection of appropriate sociological theories/ concepts/evidence. Some of which are applied and interpreted in the context of the question. </a:t>
                      </a:r>
                    </a:p>
                    <a:p>
                      <a:pPr>
                        <a:spcAft>
                          <a:spcPts val="0"/>
                        </a:spcAft>
                      </a:pPr>
                      <a:r>
                        <a:rPr lang="en-GB" sz="1100" dirty="0">
                          <a:effectLst/>
                          <a:highlight>
                            <a:srgbClr val="FFFF00"/>
                          </a:highlight>
                        </a:rPr>
                        <a:t>One study interpreted and applied, plus item.</a:t>
                      </a:r>
                    </a:p>
                    <a:p>
                      <a:pPr>
                        <a:spcAft>
                          <a:spcPts val="0"/>
                        </a:spcAft>
                      </a:pPr>
                      <a:r>
                        <a:rPr lang="en-GB" sz="1100" dirty="0">
                          <a:effectLst/>
                          <a:highlight>
                            <a:srgbClr val="FFFF00"/>
                          </a:highlight>
                        </a:rPr>
                        <a:t>Two  studies, no item.</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4-5 marks</a:t>
                      </a:r>
                    </a:p>
                    <a:p>
                      <a:pPr>
                        <a:spcAft>
                          <a:spcPts val="0"/>
                        </a:spcAft>
                      </a:pPr>
                      <a:r>
                        <a:rPr lang="en-GB" sz="1100" dirty="0">
                          <a:effectLst/>
                          <a:highlight>
                            <a:srgbClr val="FFFF00"/>
                          </a:highlight>
                        </a:rPr>
                        <a:t>Some</a:t>
                      </a:r>
                      <a:r>
                        <a:rPr lang="en-GB" sz="1100" dirty="0">
                          <a:effectLst/>
                        </a:rPr>
                        <a:t>, less detailed, well organised and logical arguments.  Judgements and conclusion will show some evaluation of relevant theories/concepts/evidence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894367129"/>
                  </a:ext>
                </a:extLst>
              </a:tr>
              <a:tr h="370840">
                <a:tc>
                  <a:txBody>
                    <a:bodyPr/>
                    <a:lstStyle/>
                    <a:p>
                      <a:r>
                        <a:rPr lang="en-GB" sz="1100" dirty="0"/>
                        <a:t>2</a:t>
                      </a:r>
                    </a:p>
                  </a:txBody>
                  <a:tcPr/>
                </a:tc>
                <a:tc>
                  <a:txBody>
                    <a:bodyPr/>
                    <a:lstStyle/>
                    <a:p>
                      <a:pPr>
                        <a:spcAft>
                          <a:spcPts val="0"/>
                        </a:spcAft>
                      </a:pPr>
                      <a:r>
                        <a:rPr lang="en-GB" sz="1100" dirty="0">
                          <a:effectLst/>
                        </a:rPr>
                        <a:t>2-4 marks</a:t>
                      </a:r>
                    </a:p>
                    <a:p>
                      <a:pPr>
                        <a:spcAft>
                          <a:spcPts val="0"/>
                        </a:spcAft>
                      </a:pPr>
                      <a:r>
                        <a:rPr lang="en-GB" sz="1100" dirty="0">
                          <a:effectLst/>
                          <a:highlight>
                            <a:srgbClr val="FFFF00"/>
                          </a:highlight>
                        </a:rPr>
                        <a:t>Basic</a:t>
                      </a:r>
                      <a:r>
                        <a:rPr lang="en-GB" sz="1100" dirty="0">
                          <a:effectLst/>
                        </a:rPr>
                        <a:t> knowledge and understanding of relevant sociological theories/ concepts/evidence.</a:t>
                      </a:r>
                    </a:p>
                    <a:p>
                      <a:pPr>
                        <a:spcAft>
                          <a:spcPts val="0"/>
                        </a:spcAft>
                      </a:pPr>
                      <a:r>
                        <a:rPr lang="en-GB" sz="1100" dirty="0">
                          <a:effectLst/>
                          <a:highlight>
                            <a:srgbClr val="FFFF00"/>
                          </a:highlight>
                        </a:rPr>
                        <a:t>Maybe some inaccuracies, concepts might be confused </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2 marks</a:t>
                      </a:r>
                    </a:p>
                    <a:p>
                      <a:pPr>
                        <a:spcAft>
                          <a:spcPts val="0"/>
                        </a:spcAft>
                      </a:pPr>
                      <a:r>
                        <a:rPr lang="en-GB" sz="1100" dirty="0">
                          <a:effectLst/>
                          <a:highlight>
                            <a:srgbClr val="FFFF00"/>
                          </a:highlight>
                        </a:rPr>
                        <a:t>Basic</a:t>
                      </a:r>
                      <a:r>
                        <a:rPr lang="en-GB" sz="1100" dirty="0">
                          <a:effectLst/>
                        </a:rPr>
                        <a:t> ability to select, apply and interpret appropriate sociological theories/concepts/ evidence in the context of the question. </a:t>
                      </a:r>
                    </a:p>
                    <a:p>
                      <a:pPr>
                        <a:spcAft>
                          <a:spcPts val="0"/>
                        </a:spcAft>
                      </a:pPr>
                      <a:r>
                        <a:rPr lang="en-GB" sz="1100" dirty="0">
                          <a:effectLst/>
                          <a:highlight>
                            <a:srgbClr val="FFFF00"/>
                          </a:highlight>
                        </a:rPr>
                        <a:t>One study</a:t>
                      </a:r>
                    </a:p>
                    <a:p>
                      <a:pPr>
                        <a:spcAft>
                          <a:spcPts val="0"/>
                        </a:spcAft>
                      </a:pPr>
                      <a:r>
                        <a:rPr lang="en-GB" sz="1100" dirty="0">
                          <a:effectLst/>
                          <a:highlight>
                            <a:srgbClr val="FFFF00"/>
                          </a:highlight>
                        </a:rPr>
                        <a:t>Item, no studies/examples</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2-3 marks</a:t>
                      </a:r>
                    </a:p>
                    <a:p>
                      <a:pPr>
                        <a:spcAft>
                          <a:spcPts val="0"/>
                        </a:spcAft>
                      </a:pPr>
                      <a:r>
                        <a:rPr lang="en-GB" sz="1100" dirty="0">
                          <a:effectLst/>
                          <a:highlight>
                            <a:srgbClr val="FFFF00"/>
                          </a:highlight>
                        </a:rPr>
                        <a:t>Basic</a:t>
                      </a:r>
                      <a:r>
                        <a:rPr lang="en-GB" sz="1100" dirty="0">
                          <a:effectLst/>
                        </a:rPr>
                        <a:t> arguments. Judgements and conclusions  will show basic evaluation of the theories/concepts/ evidence.</a:t>
                      </a:r>
                    </a:p>
                    <a:p>
                      <a:pPr>
                        <a:spcAft>
                          <a:spcPts val="0"/>
                        </a:spcAft>
                      </a:pPr>
                      <a:r>
                        <a:rPr lang="en-GB" sz="1100" dirty="0">
                          <a:effectLst/>
                          <a:highlight>
                            <a:srgbClr val="FFFF00"/>
                          </a:highlight>
                        </a:rPr>
                        <a:t>Might be descriptive account of strengths and weaknesses. List like and juxtaposed points, might lack range.</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1394786397"/>
                  </a:ext>
                </a:extLst>
              </a:tr>
              <a:tr h="370840">
                <a:tc>
                  <a:txBody>
                    <a:bodyPr/>
                    <a:lstStyle/>
                    <a:p>
                      <a:r>
                        <a:rPr lang="en-GB" sz="1100" dirty="0"/>
                        <a:t>1</a:t>
                      </a:r>
                    </a:p>
                  </a:txBody>
                  <a:tcPr/>
                </a:tc>
                <a:tc>
                  <a:txBody>
                    <a:bodyPr/>
                    <a:lstStyle/>
                    <a:p>
                      <a:pPr>
                        <a:spcAft>
                          <a:spcPts val="0"/>
                        </a:spcAft>
                      </a:pPr>
                      <a:r>
                        <a:rPr lang="en-GB" sz="1100" dirty="0">
                          <a:effectLst/>
                        </a:rPr>
                        <a:t>1 mark</a:t>
                      </a:r>
                    </a:p>
                    <a:p>
                      <a:pPr>
                        <a:spcAft>
                          <a:spcPts val="0"/>
                        </a:spcAft>
                      </a:pPr>
                      <a:r>
                        <a:rPr lang="en-GB" sz="1100" dirty="0">
                          <a:effectLst/>
                          <a:highlight>
                            <a:srgbClr val="FFFF00"/>
                          </a:highlight>
                        </a:rPr>
                        <a:t>Limited</a:t>
                      </a:r>
                      <a:r>
                        <a:rPr lang="en-GB" sz="1100" dirty="0">
                          <a:effectLst/>
                        </a:rPr>
                        <a:t> knowledge and understanding of relevant sociological theories/ concepts/evidence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1 mark</a:t>
                      </a:r>
                    </a:p>
                    <a:p>
                      <a:pPr>
                        <a:spcAft>
                          <a:spcPts val="0"/>
                        </a:spcAft>
                      </a:pPr>
                      <a:r>
                        <a:rPr lang="en-GB" sz="1100" dirty="0">
                          <a:effectLst/>
                          <a:highlight>
                            <a:srgbClr val="FFFF00"/>
                          </a:highlight>
                        </a:rPr>
                        <a:t>Limited</a:t>
                      </a:r>
                      <a:r>
                        <a:rPr lang="en-GB" sz="1100" dirty="0">
                          <a:effectLst/>
                        </a:rPr>
                        <a:t> selection and/or interpretation and/ or application of  sociological theories/concepts/evidence in the context of the question.  </a:t>
                      </a:r>
                      <a:r>
                        <a:rPr lang="en-GB" sz="1100" dirty="0">
                          <a:effectLst/>
                          <a:highlight>
                            <a:srgbClr val="FFFF00"/>
                          </a:highlight>
                        </a:rPr>
                        <a:t>Examples only.</a:t>
                      </a:r>
                      <a:endPar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1mark</a:t>
                      </a:r>
                    </a:p>
                    <a:p>
                      <a:pPr>
                        <a:spcAft>
                          <a:spcPts val="0"/>
                        </a:spcAft>
                      </a:pPr>
                      <a:r>
                        <a:rPr lang="en-GB" sz="1100" dirty="0">
                          <a:effectLst/>
                          <a:highlight>
                            <a:srgbClr val="FFFF00"/>
                          </a:highlight>
                        </a:rPr>
                        <a:t>Limite</a:t>
                      </a:r>
                      <a:r>
                        <a:rPr lang="en-GB" sz="1100" dirty="0">
                          <a:effectLst/>
                        </a:rPr>
                        <a:t>d argument. Any judgements and conclusions will show limited evaluation of any theories/concepts/ evidence examined.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2457916976"/>
                  </a:ext>
                </a:extLst>
              </a:tr>
              <a:tr h="370840">
                <a:tc>
                  <a:txBody>
                    <a:bodyPr/>
                    <a:lstStyle/>
                    <a:p>
                      <a:r>
                        <a:rPr lang="en-GB" sz="1100" dirty="0"/>
                        <a:t>0</a:t>
                      </a:r>
                    </a:p>
                  </a:txBody>
                  <a:tcPr/>
                </a:tc>
                <a:tc>
                  <a:txBody>
                    <a:bodyPr/>
                    <a:lstStyle/>
                    <a:p>
                      <a:pPr>
                        <a:spcAft>
                          <a:spcPts val="0"/>
                        </a:spcAft>
                      </a:pPr>
                      <a:r>
                        <a:rPr lang="en-GB" sz="1100" dirty="0">
                          <a:effectLst/>
                        </a:rPr>
                        <a:t>0 marks</a:t>
                      </a:r>
                    </a:p>
                    <a:p>
                      <a:pPr>
                        <a:spcAft>
                          <a:spcPts val="0"/>
                        </a:spcAft>
                      </a:pPr>
                      <a:r>
                        <a:rPr lang="en-GB" sz="1100" dirty="0">
                          <a:effectLst/>
                        </a:rPr>
                        <a:t>NRSP</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0 marks</a:t>
                      </a:r>
                    </a:p>
                    <a:p>
                      <a:pPr>
                        <a:spcAft>
                          <a:spcPts val="0"/>
                        </a:spcAft>
                      </a:pPr>
                      <a:r>
                        <a:rPr lang="en-GB" sz="1100" dirty="0">
                          <a:effectLst/>
                        </a:rPr>
                        <a:t>NRSP</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tc>
                  <a:txBody>
                    <a:bodyPr/>
                    <a:lstStyle/>
                    <a:p>
                      <a:pPr>
                        <a:spcAft>
                          <a:spcPts val="0"/>
                        </a:spcAft>
                      </a:pPr>
                      <a:r>
                        <a:rPr lang="en-GB" sz="1100" dirty="0">
                          <a:effectLst/>
                        </a:rPr>
                        <a:t>0 marks</a:t>
                      </a:r>
                    </a:p>
                    <a:p>
                      <a:pPr>
                        <a:spcAft>
                          <a:spcPts val="0"/>
                        </a:spcAft>
                      </a:pPr>
                      <a:r>
                        <a:rPr lang="en-GB" sz="1100" dirty="0">
                          <a:effectLst/>
                        </a:rPr>
                        <a:t>NRSP</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2779" marR="52779" marT="0" marB="0"/>
                </a:tc>
                <a:extLst>
                  <a:ext uri="{0D108BD9-81ED-4DB2-BD59-A6C34878D82A}">
                    <a16:rowId xmlns:a16="http://schemas.microsoft.com/office/drawing/2014/main" val="3513787408"/>
                  </a:ext>
                </a:extLst>
              </a:tr>
            </a:tbl>
          </a:graphicData>
        </a:graphic>
      </p:graphicFrame>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62995249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dirty="0"/>
              <a:t>AO1: Knowledge and understanding</a:t>
            </a:r>
          </a:p>
          <a:p>
            <a:endParaRPr lang="en-GB" dirty="0"/>
          </a:p>
          <a:p>
            <a:r>
              <a:rPr lang="en-GB" dirty="0"/>
              <a:t>Features of a high scoring answer:</a:t>
            </a:r>
          </a:p>
          <a:p>
            <a:pPr marL="457200" indent="-457200">
              <a:buFont typeface="Arial" panose="020B0604020202020204" pitchFamily="34" charset="0"/>
              <a:buChar char="•"/>
              <a:defRPr/>
            </a:pPr>
            <a:r>
              <a:rPr lang="en-GB" dirty="0"/>
              <a:t>Knowledge of semi-structured interviews.</a:t>
            </a:r>
          </a:p>
          <a:p>
            <a:pPr marL="457200" indent="-457200">
              <a:buFont typeface="Arial" panose="020B0604020202020204" pitchFamily="34" charset="0"/>
              <a:buChar char="•"/>
              <a:defRPr/>
            </a:pPr>
            <a:r>
              <a:rPr lang="en-GB" dirty="0"/>
              <a:t>References to concepts such as qualitative data and validity. </a:t>
            </a:r>
          </a:p>
          <a:p>
            <a:pPr marL="457200" indent="-457200">
              <a:buFont typeface="Arial" panose="020B0604020202020204" pitchFamily="34" charset="0"/>
              <a:buChar char="•"/>
              <a:defRPr/>
            </a:pPr>
            <a:r>
              <a:rPr lang="en-GB" dirty="0"/>
              <a:t>Knowledge of a range of strengths and weaknesses </a:t>
            </a:r>
          </a:p>
          <a:p>
            <a:pPr marL="457200" indent="-457200">
              <a:buFont typeface="Arial" panose="020B0604020202020204" pitchFamily="34" charset="0"/>
              <a:buChar char="•"/>
            </a:pPr>
            <a:r>
              <a:rPr lang="en-GB" dirty="0"/>
              <a:t>Effective use of paragraphing skills  to provide structure and clarity to the answer.</a:t>
            </a:r>
            <a:endParaRPr lang="en-GB" sz="3600" dirty="0"/>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60184401"/>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AO2: Applying and interpreting. </a:t>
            </a:r>
          </a:p>
          <a:p>
            <a:pPr marL="447675" indent="-358775"/>
            <a:endParaRPr lang="en-US" dirty="0">
              <a:latin typeface="+mn-lt"/>
              <a:ea typeface="Cambria" panose="02040503050406030204" pitchFamily="18" charset="0"/>
              <a:cs typeface="Cambria" panose="02040503050406030204" pitchFamily="18" charset="0"/>
            </a:endParaRPr>
          </a:p>
          <a:p>
            <a:pPr marL="88900"/>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The item is applied throughout the answer. </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The evidence, i.e., studies and examples are well-chosen and applied effectively to reveal strengths and weaknesses of semi-structured interviews .</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There is depth and range to the studies selected. </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28121776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dirty="0"/>
              <a:t>AO3: </a:t>
            </a:r>
            <a:r>
              <a:rPr lang="en-GB" dirty="0">
                <a:ea typeface="Cambria" panose="02040503050406030204" pitchFamily="18" charset="0"/>
              </a:rPr>
              <a:t>Analysing and evaluating.</a:t>
            </a:r>
          </a:p>
          <a:p>
            <a:endParaRPr lang="en-GB" dirty="0">
              <a:ea typeface="Cambria" panose="02040503050406030204" pitchFamily="18" charset="0"/>
            </a:endParaRPr>
          </a:p>
          <a:p>
            <a:r>
              <a:rPr lang="en-GB" dirty="0">
                <a:ea typeface="Cambria" panose="02040503050406030204" pitchFamily="18" charset="0"/>
              </a:rPr>
              <a:t>Features of a high scoring answer:</a:t>
            </a:r>
          </a:p>
          <a:p>
            <a:pPr marL="285750" indent="-285750">
              <a:buFont typeface="Arial" panose="020B0604020202020204" pitchFamily="34" charset="0"/>
              <a:buChar char="•"/>
            </a:pPr>
            <a:r>
              <a:rPr lang="en-US" dirty="0"/>
              <a:t>Thorough evaluation of semi-structured interviews. </a:t>
            </a:r>
          </a:p>
          <a:p>
            <a:pPr marL="285750" indent="-285750">
              <a:buFont typeface="Arial" panose="020B0604020202020204" pitchFamily="34" charset="0"/>
              <a:buChar char="•"/>
            </a:pPr>
            <a:r>
              <a:rPr lang="en-US" dirty="0"/>
              <a:t>Evaluation is sustained rather than juxtaposed.</a:t>
            </a:r>
          </a:p>
          <a:p>
            <a:pPr marL="285750" indent="-285750">
              <a:buFont typeface="Arial" panose="020B0604020202020204" pitchFamily="34" charset="0"/>
              <a:buChar char="•"/>
            </a:pPr>
            <a:r>
              <a:rPr lang="en-US" dirty="0"/>
              <a:t>An appropriate conclusion is reached based upon evidence presented. </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487747002"/>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Let’s look at a sample answer for question 1C.</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128544253"/>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a:lnSpc>
                <a:spcPct val="115000"/>
              </a:lnSpc>
              <a:spcAft>
                <a:spcPts val="1000"/>
              </a:spcAft>
            </a:pPr>
            <a:r>
              <a:rPr lang="en-GB" sz="1600" dirty="0">
                <a:ea typeface="Calibri" panose="020F0502020204030204" pitchFamily="34" charset="0"/>
              </a:rPr>
              <a:t>Semi-structured interviews are interviews that contain a structured aspect and an unstructured aspect … and due to this are often praised for having the advantages of both .</a:t>
            </a:r>
          </a:p>
          <a:p>
            <a:pPr>
              <a:lnSpc>
                <a:spcPct val="115000"/>
              </a:lnSpc>
              <a:spcAft>
                <a:spcPts val="1000"/>
              </a:spcAft>
            </a:pPr>
            <a:r>
              <a:rPr lang="en-GB" sz="1600" dirty="0">
                <a:ea typeface="Calibri" panose="020F0502020204030204" pitchFamily="34" charset="0"/>
              </a:rPr>
              <a:t>A strength associated with semi-structured interviews is that, due to being a combination of both structured and unstructured, you lose the disadvantages associated with each, resulting in higher validity, reliability and even representativeness . Although other sociologists argue that as it’s a combination, you lose the advantages associated with each other as there’s no clear route for the interviewer to take, and this can result in confusion for the researcher and participant meaning the data collected can lack some validity  and generalisability.</a:t>
            </a:r>
          </a:p>
          <a:p>
            <a:r>
              <a:rPr lang="en-GB" sz="1600" dirty="0"/>
              <a:t>Another strength associated with semi-structured interviews is the ability to collect quantitative data as well as using the qualitative side to understand a participants’ thoughts and the meanings of their answer . This is seen in the item, as ‘interviews…focused on interviewees’ actions, feelings and motivations while taking part in the riots’. The item shows how whilst using semi-structured interviews, you can receive more in-depth, valid data that is useful in backing up your study. In  this study, this method allows researchers to fully understand why people were so passionate about an issue that they turned to criminal behaviour and violence.</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4E5017E7-8131-45DD-AD8E-3B12067C2DF1}"/>
              </a:ext>
            </a:extLst>
          </p:cNvPr>
          <p:cNvSpPr/>
          <p:nvPr/>
        </p:nvSpPr>
        <p:spPr>
          <a:xfrm>
            <a:off x="5344467" y="1606960"/>
            <a:ext cx="2442221" cy="28803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D31E7C83-D290-4C4C-81BC-78537FEFCC9A}"/>
              </a:ext>
            </a:extLst>
          </p:cNvPr>
          <p:cNvSpPr/>
          <p:nvPr/>
        </p:nvSpPr>
        <p:spPr>
          <a:xfrm>
            <a:off x="358096" y="2328862"/>
            <a:ext cx="1008112" cy="30804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7670A50F-694B-44D4-A169-E985F35D4D3B}"/>
              </a:ext>
            </a:extLst>
          </p:cNvPr>
          <p:cNvSpPr/>
          <p:nvPr/>
        </p:nvSpPr>
        <p:spPr>
          <a:xfrm>
            <a:off x="5536063" y="2864941"/>
            <a:ext cx="3192779" cy="28803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182755E3-A970-415D-B967-2A6F1C53E5D9}"/>
              </a:ext>
            </a:extLst>
          </p:cNvPr>
          <p:cNvSpPr/>
          <p:nvPr/>
        </p:nvSpPr>
        <p:spPr>
          <a:xfrm>
            <a:off x="296393" y="1870356"/>
            <a:ext cx="1246658" cy="30804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8D6A8370-69BF-4D80-AAF6-244B6B390859}"/>
              </a:ext>
            </a:extLst>
          </p:cNvPr>
          <p:cNvSpPr/>
          <p:nvPr/>
        </p:nvSpPr>
        <p:spPr>
          <a:xfrm flipV="1">
            <a:off x="358095" y="4421719"/>
            <a:ext cx="4771117" cy="257877"/>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5B258211-573C-434E-BC0B-D72FA749CFF8}"/>
              </a:ext>
            </a:extLst>
          </p:cNvPr>
          <p:cNvSpPr/>
          <p:nvPr/>
        </p:nvSpPr>
        <p:spPr>
          <a:xfrm>
            <a:off x="3519839" y="4653139"/>
            <a:ext cx="2180874" cy="28464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68A32322-59EB-4A69-81DA-2986EAB73D33}"/>
              </a:ext>
            </a:extLst>
          </p:cNvPr>
          <p:cNvSpPr/>
          <p:nvPr/>
        </p:nvSpPr>
        <p:spPr>
          <a:xfrm>
            <a:off x="5807969" y="5170960"/>
            <a:ext cx="2321619" cy="26049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215234262"/>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449207"/>
            <a:ext cx="8563829" cy="5001680"/>
          </a:xfrm>
        </p:spPr>
        <p:txBody>
          <a:bodyPr>
            <a:noAutofit/>
          </a:bodyPr>
          <a:lstStyle/>
          <a:p>
            <a:pPr>
              <a:lnSpc>
                <a:spcPct val="115000"/>
              </a:lnSpc>
              <a:spcAft>
                <a:spcPts val="1000"/>
              </a:spcAft>
            </a:pPr>
            <a:r>
              <a:rPr lang="en-GB" sz="1600" dirty="0">
                <a:ea typeface="Calibri" panose="020F0502020204030204" pitchFamily="34" charset="0"/>
                <a:cs typeface="Times New Roman" panose="02020603050405020304" pitchFamily="18" charset="0"/>
              </a:rPr>
              <a:t>A weakness associated with semi-structured interviews is that many believe structured interviews are better due to the higher reliability and representativeness. Structured  interviews use close-ended questions very often, meaning participants offer clear, easily understandable answers that are easily quantified into research data allowing for simple statistics to be made and published for society to see. An example of a study that used structured interviews is the Crime Survey of England and Wales, this is a victimisation survey that asks people if their household has experienced crime in the past year. The response rate for the year ending 2018 is expected to be 75% from the preliminary analysis. This shows this study will have high representativeness, yet lower validity .</a:t>
            </a:r>
          </a:p>
          <a:p>
            <a:pPr>
              <a:lnSpc>
                <a:spcPct val="115000"/>
              </a:lnSpc>
              <a:spcAft>
                <a:spcPts val="1000"/>
              </a:spcAft>
            </a:pPr>
            <a:r>
              <a:rPr lang="en-GB" sz="1600" dirty="0"/>
              <a:t>In conclusion, semi-structured interviews have many strengths and weaknesses associated with them and positivists will always prefer structured interviews and anti-positivists will always like unstructured. It is plausible to say that semi-structured offers the best of both and it is used by many sociologists and fully supported by realists . </a:t>
            </a:r>
          </a:p>
          <a:p>
            <a:pPr>
              <a:lnSpc>
                <a:spcPct val="115000"/>
              </a:lnSpc>
              <a:spcAft>
                <a:spcPts val="1000"/>
              </a:spcAft>
            </a:pPr>
            <a:r>
              <a:rPr lang="en-GB" sz="1600" i="1" dirty="0">
                <a:solidFill>
                  <a:srgbClr val="7030A0"/>
                </a:solidFill>
              </a:rPr>
              <a:t>This lacked clarity for each strength/weakness and there was some repetition. There was one study applied but at least two are required for band 4.</a:t>
            </a:r>
          </a:p>
          <a:p>
            <a:pPr>
              <a:lnSpc>
                <a:spcPct val="115000"/>
              </a:lnSpc>
              <a:spcAft>
                <a:spcPts val="1000"/>
              </a:spcAft>
            </a:pPr>
            <a:r>
              <a:rPr lang="en-GB" sz="1600" i="1" dirty="0">
                <a:solidFill>
                  <a:srgbClr val="7030A0"/>
                </a:solidFill>
              </a:rPr>
              <a:t>9+4+8</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2949E259-A353-4EE0-954F-E152BE8810BF}"/>
              </a:ext>
            </a:extLst>
          </p:cNvPr>
          <p:cNvSpPr/>
          <p:nvPr/>
        </p:nvSpPr>
        <p:spPr>
          <a:xfrm>
            <a:off x="296392" y="1460575"/>
            <a:ext cx="1224136" cy="3035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DBF29C0C-5E1A-485B-85EA-4525C9877E82}"/>
              </a:ext>
            </a:extLst>
          </p:cNvPr>
          <p:cNvSpPr/>
          <p:nvPr/>
        </p:nvSpPr>
        <p:spPr>
          <a:xfrm>
            <a:off x="296392" y="1764128"/>
            <a:ext cx="6561608" cy="3035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8CE17B5D-CCBE-4508-A453-D7BB10ACF3C6}"/>
              </a:ext>
            </a:extLst>
          </p:cNvPr>
          <p:cNvSpPr/>
          <p:nvPr/>
        </p:nvSpPr>
        <p:spPr>
          <a:xfrm>
            <a:off x="1285875" y="3429000"/>
            <a:ext cx="4243387" cy="30355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5E5B95FF-E6F9-4FE5-87C1-4008A36B62FF}"/>
              </a:ext>
            </a:extLst>
          </p:cNvPr>
          <p:cNvSpPr/>
          <p:nvPr/>
        </p:nvSpPr>
        <p:spPr>
          <a:xfrm>
            <a:off x="1397479" y="4725144"/>
            <a:ext cx="1238480" cy="368728"/>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02472518"/>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a:spcBef>
                <a:spcPct val="0"/>
              </a:spcBef>
            </a:pPr>
            <a:r>
              <a:rPr lang="en-GB" dirty="0"/>
              <a:t>This PowerPoint should be read in conjunction with the qualification overview PowerPoint. </a:t>
            </a:r>
            <a:endParaRPr lang="en-GB" dirty="0">
              <a:solidFill>
                <a:sysClr val="windowText" lastClr="000000"/>
              </a:solidFill>
            </a:endParaRPr>
          </a:p>
          <a:p>
            <a:pPr>
              <a:spcBef>
                <a:spcPct val="0"/>
              </a:spcBef>
            </a:pPr>
            <a:endParaRPr lang="en-GB" dirty="0">
              <a:solidFill>
                <a:prstClr val="black"/>
              </a:solidFill>
            </a:endParaRPr>
          </a:p>
          <a:p>
            <a:pPr>
              <a:spcBef>
                <a:spcPct val="0"/>
              </a:spcBef>
            </a:pPr>
            <a:r>
              <a:rPr lang="en-GB" dirty="0">
                <a:solidFill>
                  <a:prstClr val="black"/>
                </a:solidFill>
              </a:rPr>
              <a:t>Whilst you undertake this training, we advise you have the following, additional documentation to hand:</a:t>
            </a:r>
          </a:p>
          <a:p>
            <a:pPr>
              <a:spcBef>
                <a:spcPct val="0"/>
              </a:spcBef>
            </a:pPr>
            <a:r>
              <a:rPr lang="en-GB" dirty="0">
                <a:solidFill>
                  <a:prstClr val="black"/>
                </a:solidFill>
              </a:rPr>
              <a:t> </a:t>
            </a:r>
          </a:p>
          <a:p>
            <a:pPr marL="171450" indent="-171450">
              <a:buFont typeface="Arial" panose="020B0604020202020204" pitchFamily="34" charset="0"/>
              <a:buChar char="•"/>
            </a:pPr>
            <a:r>
              <a:rPr lang="en-US" dirty="0"/>
              <a:t>QP and MS for 2018 and 2019 </a:t>
            </a: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994184260"/>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SECTION B essays: Q2 (b) and Q3 (c)</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Time available: 40 minutes</a:t>
            </a:r>
          </a:p>
          <a:p>
            <a:pPr marL="447675" indent="-358775"/>
            <a:r>
              <a:rPr lang="en-US" dirty="0">
                <a:latin typeface="+mn-lt"/>
                <a:ea typeface="Cambria" panose="02040503050406030204" pitchFamily="18" charset="0"/>
                <a:cs typeface="Cambria" panose="02040503050406030204" pitchFamily="18" charset="0"/>
              </a:rPr>
              <a:t>Command words</a:t>
            </a:r>
          </a:p>
          <a:p>
            <a:pPr marL="447675" indent="-358775"/>
            <a:r>
              <a:rPr lang="en-US" dirty="0">
                <a:latin typeface="+mn-lt"/>
                <a:ea typeface="Cambria" panose="02040503050406030204" pitchFamily="18" charset="0"/>
                <a:cs typeface="Cambria" panose="02040503050406030204" pitchFamily="18" charset="0"/>
              </a:rPr>
              <a:t>Assessment Objectives: AO1, AO2, AO3.</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973686563"/>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8044A2D7-E0C4-4014-93C3-4F54BEF779C1}"/>
              </a:ext>
            </a:extLst>
          </p:cNvPr>
          <p:cNvGraphicFramePr>
            <a:graphicFrameLocks noGrp="1"/>
          </p:cNvGraphicFramePr>
          <p:nvPr>
            <p:ph idx="1"/>
            <p:extLst>
              <p:ext uri="{D42A27DB-BD31-4B8C-83A1-F6EECF244321}">
                <p14:modId xmlns:p14="http://schemas.microsoft.com/office/powerpoint/2010/main" val="2060461804"/>
              </p:ext>
            </p:extLst>
          </p:nvPr>
        </p:nvGraphicFramePr>
        <p:xfrm>
          <a:off x="128588" y="1355725"/>
          <a:ext cx="8972551" cy="5420111"/>
        </p:xfrm>
        <a:graphic>
          <a:graphicData uri="http://schemas.openxmlformats.org/drawingml/2006/table">
            <a:tbl>
              <a:tblPr firstRow="1" bandRow="1">
                <a:tableStyleId>{5C22544A-7EE6-4342-B048-85BDC9FD1C3A}</a:tableStyleId>
              </a:tblPr>
              <a:tblGrid>
                <a:gridCol w="2883439">
                  <a:extLst>
                    <a:ext uri="{9D8B030D-6E8A-4147-A177-3AD203B41FA5}">
                      <a16:colId xmlns:a16="http://schemas.microsoft.com/office/drawing/2014/main" val="3553475360"/>
                    </a:ext>
                  </a:extLst>
                </a:gridCol>
                <a:gridCol w="3044556">
                  <a:extLst>
                    <a:ext uri="{9D8B030D-6E8A-4147-A177-3AD203B41FA5}">
                      <a16:colId xmlns:a16="http://schemas.microsoft.com/office/drawing/2014/main" val="2419004529"/>
                    </a:ext>
                  </a:extLst>
                </a:gridCol>
                <a:gridCol w="3044556">
                  <a:extLst>
                    <a:ext uri="{9D8B030D-6E8A-4147-A177-3AD203B41FA5}">
                      <a16:colId xmlns:a16="http://schemas.microsoft.com/office/drawing/2014/main" val="1713657407"/>
                    </a:ext>
                  </a:extLst>
                </a:gridCol>
              </a:tblGrid>
              <a:tr h="370840">
                <a:tc>
                  <a:txBody>
                    <a:bodyPr/>
                    <a:lstStyle/>
                    <a:p>
                      <a:pPr algn="ctr">
                        <a:lnSpc>
                          <a:spcPct val="115000"/>
                        </a:lnSpc>
                        <a:spcAft>
                          <a:spcPts val="0"/>
                        </a:spcAft>
                      </a:pPr>
                      <a:r>
                        <a:rPr lang="en-GB" sz="1000" dirty="0">
                          <a:effectLst/>
                          <a:highlight>
                            <a:srgbClr val="00FF00"/>
                          </a:highlight>
                        </a:rPr>
                        <a:t>AO1</a:t>
                      </a:r>
                      <a:endParaRPr lang="en-GB" sz="1000" dirty="0">
                        <a:effectLst/>
                      </a:endParaRPr>
                    </a:p>
                    <a:p>
                      <a:pPr algn="ctr">
                        <a:lnSpc>
                          <a:spcPct val="115000"/>
                        </a:lnSpc>
                        <a:spcAft>
                          <a:spcPts val="0"/>
                        </a:spcAft>
                      </a:pPr>
                      <a:r>
                        <a:rPr lang="en-GB" sz="1000" dirty="0">
                          <a:effectLst/>
                          <a:highlight>
                            <a:srgbClr val="00FF00"/>
                          </a:highlight>
                        </a:rPr>
                        <a:t>Accurate and relevant  knowledge and understanding</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gn="ctr">
                        <a:lnSpc>
                          <a:spcPct val="115000"/>
                        </a:lnSpc>
                        <a:spcAft>
                          <a:spcPts val="0"/>
                        </a:spcAft>
                      </a:pPr>
                      <a:r>
                        <a:rPr lang="en-GB" sz="1000" dirty="0">
                          <a:effectLst/>
                          <a:highlight>
                            <a:srgbClr val="0000FF"/>
                          </a:highlight>
                        </a:rPr>
                        <a:t>AO2</a:t>
                      </a:r>
                      <a:endParaRPr lang="en-GB" sz="1000" dirty="0">
                        <a:effectLst/>
                      </a:endParaRPr>
                    </a:p>
                    <a:p>
                      <a:pPr algn="ctr">
                        <a:lnSpc>
                          <a:spcPct val="115000"/>
                        </a:lnSpc>
                        <a:spcAft>
                          <a:spcPts val="0"/>
                        </a:spcAft>
                      </a:pPr>
                      <a:r>
                        <a:rPr lang="en-GB" sz="1000" dirty="0">
                          <a:effectLst/>
                          <a:highlight>
                            <a:srgbClr val="0000FF"/>
                          </a:highlight>
                        </a:rPr>
                        <a:t>Explaining and applying knowledge to the question</a:t>
                      </a:r>
                      <a:r>
                        <a:rPr lang="en-GB" sz="1000" dirty="0">
                          <a:effectLst/>
                        </a:rPr>
                        <a:t> </a:t>
                      </a:r>
                    </a:p>
                    <a:p>
                      <a:pPr algn="ctr">
                        <a:lnSpc>
                          <a:spcPct val="115000"/>
                        </a:lnSpc>
                        <a:spcAft>
                          <a:spcPts val="0"/>
                        </a:spcAft>
                      </a:pPr>
                      <a:r>
                        <a:rPr lang="en-GB" sz="1000" dirty="0">
                          <a:effectLst/>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gn="ctr">
                        <a:lnSpc>
                          <a:spcPct val="115000"/>
                        </a:lnSpc>
                        <a:spcAft>
                          <a:spcPts val="0"/>
                        </a:spcAft>
                      </a:pPr>
                      <a:r>
                        <a:rPr lang="en-GB" sz="1000" dirty="0">
                          <a:effectLst/>
                          <a:highlight>
                            <a:srgbClr val="FF0000"/>
                          </a:highlight>
                        </a:rPr>
                        <a:t>AO3</a:t>
                      </a:r>
                      <a:endParaRPr lang="en-GB" sz="1000" dirty="0">
                        <a:effectLst/>
                      </a:endParaRPr>
                    </a:p>
                    <a:p>
                      <a:pPr algn="ctr">
                        <a:lnSpc>
                          <a:spcPct val="115000"/>
                        </a:lnSpc>
                        <a:spcAft>
                          <a:spcPts val="0"/>
                        </a:spcAft>
                      </a:pPr>
                      <a:r>
                        <a:rPr lang="en-GB" sz="1000" dirty="0">
                          <a:effectLst/>
                          <a:highlight>
                            <a:srgbClr val="FF0000"/>
                          </a:highlight>
                        </a:rPr>
                        <a:t>Making judgements on the ideas and concepts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2981484214"/>
                  </a:ext>
                </a:extLst>
              </a:tr>
              <a:tr h="370840">
                <a:tc>
                  <a:txBody>
                    <a:bodyPr/>
                    <a:lstStyle/>
                    <a:p>
                      <a:pPr>
                        <a:lnSpc>
                          <a:spcPct val="115000"/>
                        </a:lnSpc>
                        <a:spcAft>
                          <a:spcPts val="0"/>
                        </a:spcAft>
                      </a:pPr>
                      <a:r>
                        <a:rPr lang="en-GB" sz="1000" b="0" dirty="0">
                          <a:solidFill>
                            <a:schemeClr val="tx1"/>
                          </a:solidFill>
                          <a:effectLst/>
                        </a:rPr>
                        <a:t>11-13 marks</a:t>
                      </a:r>
                    </a:p>
                    <a:p>
                      <a:pPr>
                        <a:lnSpc>
                          <a:spcPct val="115000"/>
                        </a:lnSpc>
                        <a:spcAft>
                          <a:spcPts val="0"/>
                        </a:spcAft>
                      </a:pPr>
                      <a:r>
                        <a:rPr lang="en-GB" sz="1000" b="0" dirty="0">
                          <a:solidFill>
                            <a:schemeClr val="tx1"/>
                          </a:solidFill>
                          <a:effectLst/>
                        </a:rPr>
                        <a:t>Answers will show a </a:t>
                      </a:r>
                      <a:r>
                        <a:rPr lang="en-GB" sz="1000" b="0" dirty="0">
                          <a:solidFill>
                            <a:schemeClr val="tx1"/>
                          </a:solidFill>
                          <a:effectLst/>
                          <a:highlight>
                            <a:srgbClr val="FFFF00"/>
                          </a:highlight>
                        </a:rPr>
                        <a:t>detailed</a:t>
                      </a:r>
                      <a:r>
                        <a:rPr lang="en-GB" sz="1000" b="0" dirty="0">
                          <a:solidFill>
                            <a:schemeClr val="tx1"/>
                          </a:solidFill>
                          <a:effectLst/>
                        </a:rPr>
                        <a:t> knowledge and understanding of sociological theories and/or  concepts and/or evidence relevant to the question. </a:t>
                      </a:r>
                    </a:p>
                    <a:p>
                      <a:pPr>
                        <a:lnSpc>
                          <a:spcPct val="115000"/>
                        </a:lnSpc>
                        <a:spcAft>
                          <a:spcPts val="0"/>
                        </a:spcAft>
                      </a:pPr>
                      <a:r>
                        <a:rPr lang="en-GB" sz="1000" b="0" dirty="0">
                          <a:solidFill>
                            <a:schemeClr val="tx1"/>
                          </a:solidFill>
                          <a:effectLst/>
                          <a:highlight>
                            <a:srgbClr val="FFFF00"/>
                          </a:highlight>
                        </a:rPr>
                        <a:t>Must have writers for this band</a:t>
                      </a:r>
                      <a:endParaRPr lang="en-GB" sz="1000" b="0" dirty="0">
                        <a:solidFill>
                          <a:schemeClr val="tx1"/>
                        </a:solidFill>
                        <a:effectLst/>
                      </a:endParaRPr>
                    </a:p>
                    <a:p>
                      <a:pPr>
                        <a:lnSpc>
                          <a:spcPct val="115000"/>
                        </a:lnSpc>
                        <a:spcAft>
                          <a:spcPts val="0"/>
                        </a:spcAft>
                      </a:pPr>
                      <a:r>
                        <a:rPr lang="en-GB" sz="1000" b="0" dirty="0">
                          <a:solidFill>
                            <a:schemeClr val="tx1"/>
                          </a:solidFill>
                          <a:effectLst/>
                          <a:highlight>
                            <a:srgbClr val="FFFF00"/>
                          </a:highlight>
                        </a:rPr>
                        <a:t>Focus on the theory/discussion</a:t>
                      </a:r>
                      <a:endParaRPr lang="en-GB" sz="1000" b="0" dirty="0">
                        <a:solidFill>
                          <a:schemeClr val="tx1"/>
                        </a:solidFill>
                        <a:effectLst/>
                      </a:endParaRPr>
                    </a:p>
                    <a:p>
                      <a:pPr>
                        <a:lnSpc>
                          <a:spcPct val="115000"/>
                        </a:lnSpc>
                        <a:spcAft>
                          <a:spcPts val="0"/>
                        </a:spcAft>
                      </a:pPr>
                      <a:r>
                        <a:rPr lang="en-GB" sz="1000" b="0" dirty="0">
                          <a:solidFill>
                            <a:schemeClr val="tx1"/>
                          </a:solidFill>
                          <a:effectLst/>
                          <a:highlight>
                            <a:srgbClr val="FFFF00"/>
                          </a:highlight>
                        </a:rPr>
                        <a:t>Breadth and detail</a:t>
                      </a:r>
                      <a:endParaRPr lang="en-GB" sz="1000" b="0" dirty="0">
                        <a:solidFill>
                          <a:schemeClr val="tx1"/>
                        </a:solidFill>
                        <a:effectLst/>
                      </a:endParaRPr>
                    </a:p>
                  </a:txBody>
                  <a:tcPr marL="37418" marR="37418" marT="19749" marB="19749"/>
                </a:tc>
                <a:tc>
                  <a:txBody>
                    <a:bodyPr/>
                    <a:lstStyle/>
                    <a:p>
                      <a:pPr>
                        <a:lnSpc>
                          <a:spcPct val="115000"/>
                        </a:lnSpc>
                        <a:spcAft>
                          <a:spcPts val="0"/>
                        </a:spcAft>
                      </a:pPr>
                      <a:r>
                        <a:rPr lang="en-GB" sz="1000" dirty="0">
                          <a:effectLst/>
                        </a:rPr>
                        <a:t>5 marks</a:t>
                      </a:r>
                    </a:p>
                    <a:p>
                      <a:pPr>
                        <a:lnSpc>
                          <a:spcPct val="115000"/>
                        </a:lnSpc>
                        <a:spcAft>
                          <a:spcPts val="0"/>
                        </a:spcAft>
                      </a:pPr>
                      <a:r>
                        <a:rPr lang="en-GB" sz="1000" dirty="0">
                          <a:effectLst/>
                        </a:rPr>
                        <a:t>Answers will explain the sociological theories/ concepts/evidence in </a:t>
                      </a:r>
                      <a:r>
                        <a:rPr lang="en-GB" sz="1000" dirty="0">
                          <a:effectLst/>
                          <a:highlight>
                            <a:srgbClr val="FFFF00"/>
                          </a:highlight>
                        </a:rPr>
                        <a:t>detail</a:t>
                      </a:r>
                      <a:r>
                        <a:rPr lang="en-GB" sz="1000" dirty="0">
                          <a:effectLst/>
                        </a:rPr>
                        <a:t> and these are clearly applied to the question</a:t>
                      </a:r>
                    </a:p>
                    <a:p>
                      <a:pPr>
                        <a:lnSpc>
                          <a:spcPct val="115000"/>
                        </a:lnSpc>
                        <a:spcAft>
                          <a:spcPts val="0"/>
                        </a:spcAft>
                      </a:pPr>
                      <a:r>
                        <a:rPr lang="en-GB" sz="1000" dirty="0">
                          <a:effectLst/>
                          <a:highlight>
                            <a:srgbClr val="FFFF00"/>
                          </a:highlight>
                        </a:rPr>
                        <a:t>Evidence is appropriate and applied to the debate</a:t>
                      </a:r>
                      <a:endParaRPr lang="en-GB" sz="1000" dirty="0">
                        <a:effectLst/>
                      </a:endParaRPr>
                    </a:p>
                    <a:p>
                      <a:pPr>
                        <a:lnSpc>
                          <a:spcPct val="115000"/>
                        </a:lnSpc>
                        <a:spcAft>
                          <a:spcPts val="0"/>
                        </a:spcAft>
                      </a:pPr>
                      <a:r>
                        <a:rPr lang="en-GB" sz="1000" dirty="0">
                          <a:effectLst/>
                          <a:highlight>
                            <a:srgbClr val="FFFF00"/>
                          </a:highlight>
                        </a:rPr>
                        <a:t>Clear focus</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b="0" dirty="0">
                          <a:solidFill>
                            <a:schemeClr val="tx1"/>
                          </a:solidFill>
                          <a:effectLst/>
                        </a:rPr>
                        <a:t>10-12 marks</a:t>
                      </a:r>
                    </a:p>
                    <a:p>
                      <a:pPr>
                        <a:lnSpc>
                          <a:spcPct val="115000"/>
                        </a:lnSpc>
                        <a:spcAft>
                          <a:spcPts val="0"/>
                        </a:spcAft>
                      </a:pPr>
                      <a:r>
                        <a:rPr lang="en-GB" sz="1000" b="0" dirty="0">
                          <a:solidFill>
                            <a:schemeClr val="tx1"/>
                          </a:solidFill>
                          <a:effectLst/>
                        </a:rPr>
                        <a:t>Answers will include well organised and logical arguments. Judgements and conclusions will show </a:t>
                      </a:r>
                      <a:r>
                        <a:rPr lang="en-GB" sz="1000" b="0" dirty="0">
                          <a:solidFill>
                            <a:schemeClr val="tx1"/>
                          </a:solidFill>
                          <a:effectLst/>
                          <a:highlight>
                            <a:srgbClr val="FFFF00"/>
                          </a:highlight>
                        </a:rPr>
                        <a:t>detailed</a:t>
                      </a:r>
                      <a:r>
                        <a:rPr lang="en-GB" sz="1000" b="0" dirty="0">
                          <a:solidFill>
                            <a:schemeClr val="tx1"/>
                          </a:solidFill>
                          <a:effectLst/>
                        </a:rPr>
                        <a:t> evaluation of the relevant theories/ concepts/evidence.</a:t>
                      </a:r>
                    </a:p>
                    <a:p>
                      <a:pPr>
                        <a:lnSpc>
                          <a:spcPct val="115000"/>
                        </a:lnSpc>
                        <a:spcAft>
                          <a:spcPts val="0"/>
                        </a:spcAft>
                      </a:pPr>
                      <a:r>
                        <a:rPr lang="en-GB" sz="1000" b="0" dirty="0">
                          <a:solidFill>
                            <a:schemeClr val="tx1"/>
                          </a:solidFill>
                          <a:effectLst/>
                          <a:highlight>
                            <a:srgbClr val="FFFF00"/>
                          </a:highlight>
                        </a:rPr>
                        <a:t>If evaluation is the command there should be a judgement somewhere</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1272340181"/>
                  </a:ext>
                </a:extLst>
              </a:tr>
              <a:tr h="370840">
                <a:tc>
                  <a:txBody>
                    <a:bodyPr/>
                    <a:lstStyle/>
                    <a:p>
                      <a:pPr>
                        <a:lnSpc>
                          <a:spcPct val="115000"/>
                        </a:lnSpc>
                        <a:spcAft>
                          <a:spcPts val="0"/>
                        </a:spcAft>
                      </a:pPr>
                      <a:r>
                        <a:rPr lang="en-GB" sz="1000" b="0" dirty="0">
                          <a:solidFill>
                            <a:schemeClr val="tx1"/>
                          </a:solidFill>
                          <a:effectLst/>
                        </a:rPr>
                        <a:t>7-10  marks</a:t>
                      </a:r>
                    </a:p>
                    <a:p>
                      <a:pPr>
                        <a:lnSpc>
                          <a:spcPct val="115000"/>
                        </a:lnSpc>
                        <a:spcAft>
                          <a:spcPts val="0"/>
                        </a:spcAft>
                      </a:pPr>
                      <a:r>
                        <a:rPr lang="en-GB" sz="1000" b="0" dirty="0">
                          <a:solidFill>
                            <a:schemeClr val="tx1"/>
                          </a:solidFill>
                          <a:effectLst/>
                        </a:rPr>
                        <a:t>Answers will show </a:t>
                      </a:r>
                      <a:r>
                        <a:rPr lang="en-GB" sz="1000" b="0" dirty="0">
                          <a:solidFill>
                            <a:schemeClr val="tx1"/>
                          </a:solidFill>
                          <a:effectLst/>
                          <a:highlight>
                            <a:srgbClr val="FFFF00"/>
                          </a:highlight>
                        </a:rPr>
                        <a:t>some</a:t>
                      </a:r>
                      <a:r>
                        <a:rPr lang="en-GB" sz="1000" b="0" dirty="0">
                          <a:solidFill>
                            <a:schemeClr val="tx1"/>
                          </a:solidFill>
                          <a:effectLst/>
                        </a:rPr>
                        <a:t> knowledge and understanding of sociological theories and/or  concepts and/or evidence relevant to the question. </a:t>
                      </a:r>
                    </a:p>
                    <a:p>
                      <a:pPr>
                        <a:lnSpc>
                          <a:spcPct val="115000"/>
                        </a:lnSpc>
                        <a:spcAft>
                          <a:spcPts val="0"/>
                        </a:spcAft>
                      </a:pPr>
                      <a:r>
                        <a:rPr lang="en-GB" sz="1000" b="0" dirty="0">
                          <a:solidFill>
                            <a:schemeClr val="tx1"/>
                          </a:solidFill>
                          <a:effectLst/>
                        </a:rPr>
                        <a:t> </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dirty="0">
                          <a:effectLst/>
                        </a:rPr>
                        <a:t>3-4 marks</a:t>
                      </a:r>
                    </a:p>
                    <a:p>
                      <a:pPr>
                        <a:lnSpc>
                          <a:spcPct val="115000"/>
                        </a:lnSpc>
                        <a:spcAft>
                          <a:spcPts val="0"/>
                        </a:spcAft>
                      </a:pPr>
                      <a:r>
                        <a:rPr lang="en-GB" sz="1000" dirty="0">
                          <a:effectLst/>
                        </a:rPr>
                        <a:t>Answers will explain </a:t>
                      </a:r>
                      <a:r>
                        <a:rPr lang="en-GB" sz="1000" dirty="0">
                          <a:effectLst/>
                          <a:highlight>
                            <a:srgbClr val="FFFF00"/>
                          </a:highlight>
                        </a:rPr>
                        <a:t>some</a:t>
                      </a:r>
                      <a:r>
                        <a:rPr lang="en-GB" sz="1000" dirty="0">
                          <a:effectLst/>
                        </a:rPr>
                        <a:t> sociological theories/ concepts/evidence in detail and </a:t>
                      </a:r>
                      <a:r>
                        <a:rPr lang="en-GB" sz="1000" dirty="0">
                          <a:effectLst/>
                          <a:highlight>
                            <a:srgbClr val="FFFF00"/>
                          </a:highlight>
                        </a:rPr>
                        <a:t>some</a:t>
                      </a:r>
                      <a:r>
                        <a:rPr lang="en-GB" sz="1000" dirty="0">
                          <a:effectLst/>
                        </a:rPr>
                        <a:t> are clearly applied to the question.</a:t>
                      </a:r>
                    </a:p>
                    <a:p>
                      <a:pPr>
                        <a:lnSpc>
                          <a:spcPct val="115000"/>
                        </a:lnSpc>
                        <a:spcAft>
                          <a:spcPts val="0"/>
                        </a:spcAft>
                      </a:pPr>
                      <a:r>
                        <a:rPr lang="en-GB" sz="1000" dirty="0">
                          <a:effectLst/>
                          <a:highlight>
                            <a:srgbClr val="FFFF00"/>
                          </a:highlight>
                        </a:rPr>
                        <a:t>Some application</a:t>
                      </a:r>
                      <a:endParaRPr lang="en-GB" sz="1000" dirty="0">
                        <a:effectLst/>
                      </a:endParaRPr>
                    </a:p>
                    <a:p>
                      <a:pPr>
                        <a:lnSpc>
                          <a:spcPct val="115000"/>
                        </a:lnSpc>
                        <a:spcAft>
                          <a:spcPts val="0"/>
                        </a:spcAft>
                      </a:pPr>
                      <a:r>
                        <a:rPr lang="en-GB" sz="1000" dirty="0">
                          <a:effectLst/>
                        </a:rPr>
                        <a:t> </a:t>
                      </a:r>
                    </a:p>
                    <a:p>
                      <a:pPr>
                        <a:lnSpc>
                          <a:spcPct val="115000"/>
                        </a:lnSpc>
                        <a:spcAft>
                          <a:spcPts val="0"/>
                        </a:spcAft>
                      </a:pPr>
                      <a:r>
                        <a:rPr lang="en-GB" sz="1000" dirty="0">
                          <a:effectLst/>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b="0" dirty="0">
                          <a:solidFill>
                            <a:schemeClr val="tx1"/>
                          </a:solidFill>
                          <a:effectLst/>
                        </a:rPr>
                        <a:t>7-9 marks</a:t>
                      </a:r>
                    </a:p>
                    <a:p>
                      <a:pPr>
                        <a:lnSpc>
                          <a:spcPct val="115000"/>
                        </a:lnSpc>
                        <a:spcAft>
                          <a:spcPts val="0"/>
                        </a:spcAft>
                      </a:pPr>
                      <a:r>
                        <a:rPr lang="en-GB" sz="1000" b="0" dirty="0">
                          <a:solidFill>
                            <a:schemeClr val="tx1"/>
                          </a:solidFill>
                          <a:effectLst/>
                        </a:rPr>
                        <a:t>Answers will include </a:t>
                      </a:r>
                      <a:r>
                        <a:rPr lang="en-GB" sz="1000" b="0" dirty="0">
                          <a:solidFill>
                            <a:schemeClr val="tx1"/>
                          </a:solidFill>
                          <a:effectLst/>
                          <a:highlight>
                            <a:srgbClr val="FFFF00"/>
                          </a:highlight>
                        </a:rPr>
                        <a:t>some</a:t>
                      </a:r>
                      <a:r>
                        <a:rPr lang="en-GB" sz="1000" b="0" dirty="0">
                          <a:solidFill>
                            <a:schemeClr val="tx1"/>
                          </a:solidFill>
                          <a:effectLst/>
                        </a:rPr>
                        <a:t> well organised and logical arguments. Judgements and conclusions will show some evaluation of the relevant theories/ concepts/evidence </a:t>
                      </a:r>
                    </a:p>
                    <a:p>
                      <a:pPr>
                        <a:lnSpc>
                          <a:spcPct val="115000"/>
                        </a:lnSpc>
                        <a:spcAft>
                          <a:spcPts val="0"/>
                        </a:spcAft>
                      </a:pPr>
                      <a:r>
                        <a:rPr lang="en-GB" sz="1000" b="0" dirty="0">
                          <a:solidFill>
                            <a:schemeClr val="tx1"/>
                          </a:solidFill>
                          <a:effectLst/>
                          <a:highlight>
                            <a:srgbClr val="FFFF00"/>
                          </a:highlight>
                        </a:rPr>
                        <a:t>If juxtaposed put at bottom of band</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3217766535"/>
                  </a:ext>
                </a:extLst>
              </a:tr>
              <a:tr h="370840">
                <a:tc>
                  <a:txBody>
                    <a:bodyPr/>
                    <a:lstStyle/>
                    <a:p>
                      <a:pPr>
                        <a:lnSpc>
                          <a:spcPct val="115000"/>
                        </a:lnSpc>
                        <a:spcAft>
                          <a:spcPts val="0"/>
                        </a:spcAft>
                      </a:pPr>
                      <a:r>
                        <a:rPr lang="en-GB" sz="1000" b="0" dirty="0">
                          <a:solidFill>
                            <a:schemeClr val="tx1"/>
                          </a:solidFill>
                          <a:effectLst/>
                        </a:rPr>
                        <a:t>4-7  marks</a:t>
                      </a:r>
                    </a:p>
                    <a:p>
                      <a:pPr>
                        <a:lnSpc>
                          <a:spcPct val="115000"/>
                        </a:lnSpc>
                        <a:spcAft>
                          <a:spcPts val="0"/>
                        </a:spcAft>
                      </a:pPr>
                      <a:r>
                        <a:rPr lang="en-GB" sz="1000" b="0" dirty="0">
                          <a:solidFill>
                            <a:schemeClr val="tx1"/>
                          </a:solidFill>
                          <a:effectLst/>
                        </a:rPr>
                        <a:t>Answers will show </a:t>
                      </a:r>
                      <a:r>
                        <a:rPr lang="en-GB" sz="1000" b="0" dirty="0">
                          <a:solidFill>
                            <a:schemeClr val="tx1"/>
                          </a:solidFill>
                          <a:effectLst/>
                          <a:highlight>
                            <a:srgbClr val="FFFF00"/>
                          </a:highlight>
                        </a:rPr>
                        <a:t>basic</a:t>
                      </a:r>
                      <a:r>
                        <a:rPr lang="en-GB" sz="1000" b="0" dirty="0">
                          <a:solidFill>
                            <a:schemeClr val="tx1"/>
                          </a:solidFill>
                          <a:effectLst/>
                        </a:rPr>
                        <a:t> knowledge and understanding of sociological theories and/or  concepts and/or evidence relevant to the question. </a:t>
                      </a:r>
                    </a:p>
                    <a:p>
                      <a:pPr>
                        <a:lnSpc>
                          <a:spcPct val="115000"/>
                        </a:lnSpc>
                        <a:spcAft>
                          <a:spcPts val="0"/>
                        </a:spcAft>
                      </a:pPr>
                      <a:r>
                        <a:rPr lang="en-GB" sz="1000" b="0" dirty="0">
                          <a:solidFill>
                            <a:schemeClr val="tx1"/>
                          </a:solidFill>
                          <a:effectLst/>
                        </a:rPr>
                        <a:t> </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dirty="0">
                          <a:effectLst/>
                        </a:rPr>
                        <a:t>2 marks</a:t>
                      </a:r>
                    </a:p>
                    <a:p>
                      <a:pPr>
                        <a:lnSpc>
                          <a:spcPct val="115000"/>
                        </a:lnSpc>
                        <a:spcAft>
                          <a:spcPts val="0"/>
                        </a:spcAft>
                      </a:pPr>
                      <a:r>
                        <a:rPr lang="en-GB" sz="1000" dirty="0">
                          <a:effectLst/>
                        </a:rPr>
                        <a:t>Answers will show a </a:t>
                      </a:r>
                      <a:r>
                        <a:rPr lang="en-GB" sz="1000" dirty="0">
                          <a:effectLst/>
                          <a:highlight>
                            <a:srgbClr val="FFFF00"/>
                          </a:highlight>
                        </a:rPr>
                        <a:t>basic</a:t>
                      </a:r>
                      <a:r>
                        <a:rPr lang="en-GB" sz="1000" dirty="0">
                          <a:effectLst/>
                        </a:rPr>
                        <a:t> ability to select and interpret appropriate sociological theories/concepts/ evidence  and apply it to the question.</a:t>
                      </a:r>
                    </a:p>
                    <a:p>
                      <a:pPr>
                        <a:lnSpc>
                          <a:spcPct val="115000"/>
                        </a:lnSpc>
                        <a:spcAft>
                          <a:spcPts val="0"/>
                        </a:spcAft>
                      </a:pPr>
                      <a:r>
                        <a:rPr lang="en-GB" sz="1000" dirty="0">
                          <a:effectLst/>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b="0" dirty="0">
                          <a:solidFill>
                            <a:schemeClr val="tx1"/>
                          </a:solidFill>
                          <a:effectLst/>
                        </a:rPr>
                        <a:t>4-6 marks</a:t>
                      </a:r>
                    </a:p>
                    <a:p>
                      <a:pPr>
                        <a:lnSpc>
                          <a:spcPct val="115000"/>
                        </a:lnSpc>
                        <a:spcAft>
                          <a:spcPts val="0"/>
                        </a:spcAft>
                      </a:pPr>
                      <a:r>
                        <a:rPr lang="en-GB" sz="1000" b="0" dirty="0">
                          <a:solidFill>
                            <a:schemeClr val="tx1"/>
                          </a:solidFill>
                          <a:effectLst/>
                        </a:rPr>
                        <a:t>Answers will include </a:t>
                      </a:r>
                      <a:r>
                        <a:rPr lang="en-GB" sz="1000" b="0" dirty="0">
                          <a:solidFill>
                            <a:schemeClr val="tx1"/>
                          </a:solidFill>
                          <a:effectLst/>
                          <a:highlight>
                            <a:srgbClr val="FFFF00"/>
                          </a:highlight>
                        </a:rPr>
                        <a:t>basic</a:t>
                      </a:r>
                      <a:r>
                        <a:rPr lang="en-GB" sz="1000" b="0" dirty="0">
                          <a:solidFill>
                            <a:schemeClr val="tx1"/>
                          </a:solidFill>
                          <a:effectLst/>
                        </a:rPr>
                        <a:t> arguments. Judgements and conclusions will show basic evaluation of the theories/concepts/ evidence. </a:t>
                      </a:r>
                    </a:p>
                    <a:p>
                      <a:pPr>
                        <a:lnSpc>
                          <a:spcPct val="115000"/>
                        </a:lnSpc>
                        <a:spcAft>
                          <a:spcPts val="0"/>
                        </a:spcAft>
                      </a:pPr>
                      <a:r>
                        <a:rPr lang="en-GB" sz="1000" b="0" dirty="0">
                          <a:solidFill>
                            <a:schemeClr val="tx1"/>
                          </a:solidFill>
                          <a:effectLst/>
                          <a:highlight>
                            <a:srgbClr val="FFFF00"/>
                          </a:highlight>
                        </a:rPr>
                        <a:t>One sided in this band</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284623168"/>
                  </a:ext>
                </a:extLst>
              </a:tr>
              <a:tr h="370840">
                <a:tc>
                  <a:txBody>
                    <a:bodyPr/>
                    <a:lstStyle/>
                    <a:p>
                      <a:pPr>
                        <a:lnSpc>
                          <a:spcPct val="115000"/>
                        </a:lnSpc>
                        <a:spcAft>
                          <a:spcPts val="0"/>
                        </a:spcAft>
                      </a:pPr>
                      <a:r>
                        <a:rPr lang="en-GB" sz="1000" b="0" dirty="0">
                          <a:solidFill>
                            <a:schemeClr val="tx1"/>
                          </a:solidFill>
                          <a:effectLst/>
                        </a:rPr>
                        <a:t>1-3 marks </a:t>
                      </a:r>
                    </a:p>
                    <a:p>
                      <a:pPr>
                        <a:lnSpc>
                          <a:spcPct val="115000"/>
                        </a:lnSpc>
                        <a:spcAft>
                          <a:spcPts val="0"/>
                        </a:spcAft>
                      </a:pPr>
                      <a:r>
                        <a:rPr lang="en-GB" sz="1000" b="0" dirty="0">
                          <a:solidFill>
                            <a:schemeClr val="tx1"/>
                          </a:solidFill>
                          <a:effectLst/>
                        </a:rPr>
                        <a:t>Answers will show </a:t>
                      </a:r>
                      <a:r>
                        <a:rPr lang="en-GB" sz="1000" b="0" dirty="0">
                          <a:solidFill>
                            <a:schemeClr val="tx1"/>
                          </a:solidFill>
                          <a:effectLst/>
                          <a:highlight>
                            <a:srgbClr val="FFFF00"/>
                          </a:highlight>
                        </a:rPr>
                        <a:t>limited</a:t>
                      </a:r>
                      <a:r>
                        <a:rPr lang="en-GB" sz="1000" b="0" dirty="0">
                          <a:solidFill>
                            <a:schemeClr val="tx1"/>
                          </a:solidFill>
                          <a:effectLst/>
                        </a:rPr>
                        <a:t> knowledge and understanding of sociological theories and/or  concepts and/or evidence relevant to the question. </a:t>
                      </a:r>
                    </a:p>
                    <a:p>
                      <a:pPr>
                        <a:lnSpc>
                          <a:spcPct val="115000"/>
                        </a:lnSpc>
                        <a:spcAft>
                          <a:spcPts val="0"/>
                        </a:spcAft>
                      </a:pPr>
                      <a:r>
                        <a:rPr lang="en-GB" sz="1000" b="0" dirty="0">
                          <a:solidFill>
                            <a:schemeClr val="tx1"/>
                          </a:solidFill>
                          <a:effectLst/>
                        </a:rPr>
                        <a:t> </a:t>
                      </a:r>
                    </a:p>
                    <a:p>
                      <a:pPr>
                        <a:lnSpc>
                          <a:spcPct val="115000"/>
                        </a:lnSpc>
                        <a:spcAft>
                          <a:spcPts val="0"/>
                        </a:spcAft>
                      </a:pPr>
                      <a:r>
                        <a:rPr lang="en-GB" sz="1000" b="0" dirty="0">
                          <a:solidFill>
                            <a:schemeClr val="tx1"/>
                          </a:solidFill>
                          <a:effectLst/>
                        </a:rPr>
                        <a:t> </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dirty="0">
                          <a:effectLst/>
                        </a:rPr>
                        <a:t>1 mark</a:t>
                      </a:r>
                    </a:p>
                    <a:p>
                      <a:pPr>
                        <a:lnSpc>
                          <a:spcPct val="115000"/>
                        </a:lnSpc>
                        <a:spcAft>
                          <a:spcPts val="0"/>
                        </a:spcAft>
                      </a:pPr>
                      <a:r>
                        <a:rPr lang="en-GB" sz="1000" dirty="0">
                          <a:effectLst/>
                        </a:rPr>
                        <a:t>Answers will show a </a:t>
                      </a:r>
                      <a:r>
                        <a:rPr lang="en-GB" sz="1000" dirty="0">
                          <a:effectLst/>
                          <a:highlight>
                            <a:srgbClr val="FFFF00"/>
                          </a:highlight>
                        </a:rPr>
                        <a:t>limited</a:t>
                      </a:r>
                      <a:r>
                        <a:rPr lang="en-GB" sz="1000" dirty="0">
                          <a:effectLst/>
                        </a:rPr>
                        <a:t> ability to select and interpret appropriate sociological theories/concepts/ evidence  and apply it to the question.</a:t>
                      </a:r>
                    </a:p>
                    <a:p>
                      <a:pPr>
                        <a:lnSpc>
                          <a:spcPct val="115000"/>
                        </a:lnSpc>
                        <a:spcAft>
                          <a:spcPts val="0"/>
                        </a:spcAft>
                      </a:pPr>
                      <a:r>
                        <a:rPr lang="en-GB" sz="1000" dirty="0">
                          <a:effectLst/>
                        </a:rPr>
                        <a:t>context of the debate/question.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b="0" dirty="0">
                          <a:solidFill>
                            <a:schemeClr val="tx1"/>
                          </a:solidFill>
                          <a:effectLst/>
                        </a:rPr>
                        <a:t>1-3 marks</a:t>
                      </a:r>
                    </a:p>
                    <a:p>
                      <a:pPr>
                        <a:lnSpc>
                          <a:spcPct val="115000"/>
                        </a:lnSpc>
                        <a:spcAft>
                          <a:spcPts val="0"/>
                        </a:spcAft>
                      </a:pPr>
                      <a:r>
                        <a:rPr lang="en-GB" sz="1000" b="0" dirty="0">
                          <a:solidFill>
                            <a:schemeClr val="tx1"/>
                          </a:solidFill>
                          <a:effectLst/>
                        </a:rPr>
                        <a:t>Answers demonstrate </a:t>
                      </a:r>
                      <a:r>
                        <a:rPr lang="en-GB" sz="1000" b="0" dirty="0">
                          <a:solidFill>
                            <a:schemeClr val="tx1"/>
                          </a:solidFill>
                          <a:effectLst/>
                          <a:highlight>
                            <a:srgbClr val="FFFF00"/>
                          </a:highlight>
                        </a:rPr>
                        <a:t>limited</a:t>
                      </a:r>
                      <a:r>
                        <a:rPr lang="en-GB" sz="1000" b="0" dirty="0">
                          <a:solidFill>
                            <a:schemeClr val="tx1"/>
                          </a:solidFill>
                          <a:effectLst/>
                        </a:rPr>
                        <a:t> argument. Judgements and conclusions offered will show limited evaluation of the  theories/concepts/ evidence.</a:t>
                      </a:r>
                      <a:endParaRPr lang="en-GB" sz="10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1498307140"/>
                  </a:ext>
                </a:extLst>
              </a:tr>
              <a:tr h="370840">
                <a:tc>
                  <a:txBody>
                    <a:bodyPr/>
                    <a:lstStyle/>
                    <a:p>
                      <a:pPr>
                        <a:lnSpc>
                          <a:spcPct val="115000"/>
                        </a:lnSpc>
                        <a:spcAft>
                          <a:spcPts val="0"/>
                        </a:spcAft>
                      </a:pPr>
                      <a:r>
                        <a:rPr lang="en-GB" sz="1000" dirty="0">
                          <a:effectLst/>
                        </a:rPr>
                        <a:t>0 marks NRSP</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dirty="0">
                          <a:effectLst/>
                        </a:rPr>
                        <a:t>0 marks NRSP</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19749" marB="19749"/>
                </a:tc>
                <a:tc>
                  <a:txBody>
                    <a:bodyPr/>
                    <a:lstStyle/>
                    <a:p>
                      <a:pPr>
                        <a:lnSpc>
                          <a:spcPct val="115000"/>
                        </a:lnSpc>
                        <a:spcAft>
                          <a:spcPts val="0"/>
                        </a:spcAft>
                      </a:pPr>
                      <a:r>
                        <a:rPr lang="en-GB" sz="1000" dirty="0">
                          <a:effectLst/>
                        </a:rPr>
                        <a:t>0 marks NRSP</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18" marR="37418" marT="0" marB="0"/>
                </a:tc>
                <a:extLst>
                  <a:ext uri="{0D108BD9-81ED-4DB2-BD59-A6C34878D82A}">
                    <a16:rowId xmlns:a16="http://schemas.microsoft.com/office/drawing/2014/main" val="3619081817"/>
                  </a:ext>
                </a:extLst>
              </a:tr>
            </a:tbl>
          </a:graphicData>
        </a:graphic>
      </p:graphicFrame>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98840345"/>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Discuss functionalist explanations of education in society.     [30]</a:t>
            </a: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611535381"/>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AO1: Knowledge and understanding</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In-depth understanding of functionalist views of education.</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Detailed knowledge of a  range of functionalist explanations.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References to relevant concepts such as meritocracy, role allocation. </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Effective use of paragraphing skills  to provide structure and clarity to the answer.</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007138527"/>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AO2: Applying and interpreting. </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Accurate interpretation of functionalism</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Relevant selection and interpretation of a range of studies </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Relevant selection and interpretation of a range of concepts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Clear focus on the question.</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546992489"/>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AO3: Analysing and evaluating</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Thorough analysis and evaluation of functionalist explanations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Evaluation is sustained rather than juxtaposed</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An appropriate conclusion is reached based on an evaluation of different functionalist views and concepts.</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28426584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sz="1400" dirty="0">
                <a:solidFill>
                  <a:srgbClr val="000000"/>
                </a:solidFill>
                <a:latin typeface="Verdana" panose="020B0604030504040204" pitchFamily="34" charset="0"/>
                <a:ea typeface="Calibri" panose="020F0502020204030204" pitchFamily="34" charset="0"/>
                <a:cs typeface="Verdana" panose="020B0604030504040204" pitchFamily="34" charset="0"/>
              </a:rPr>
              <a:t>Functionalists view education as vital for society as it prepares students for work by transmitting values and a work ethic. They believe education is meritocratic and that success is achieved through one’s own efforts and ability. However, Marxists would argue that education just exists to reproduce and legitimate class inequality and feminists would argue it serves to reinforce inequality. </a:t>
            </a:r>
            <a:r>
              <a:rPr lang="en-GB" sz="1400" dirty="0">
                <a:solidFill>
                  <a:srgbClr val="7030A0"/>
                </a:solidFill>
                <a:latin typeface="Verdana" panose="020B0604030504040204" pitchFamily="34" charset="0"/>
                <a:ea typeface="Calibri" panose="020F0502020204030204" pitchFamily="34" charset="0"/>
                <a:cs typeface="Verdana" panose="020B0604030504040204" pitchFamily="34" charset="0"/>
              </a:rPr>
              <a:t>Juxtaposition unless developed</a:t>
            </a:r>
            <a:endParaRPr lang="en-GB" sz="1400" dirty="0">
              <a:solidFill>
                <a:srgbClr val="000000"/>
              </a:solidFill>
              <a:latin typeface="Verdana" panose="020B0604030504040204" pitchFamily="34" charset="0"/>
              <a:ea typeface="Calibri" panose="020F0502020204030204" pitchFamily="34" charset="0"/>
              <a:cs typeface="Verdana" panose="020B0604030504040204" pitchFamily="34" charset="0"/>
            </a:endParaRPr>
          </a:p>
          <a:p>
            <a:r>
              <a:rPr lang="en-GB" sz="1400" u="sng" dirty="0">
                <a:latin typeface="Verdana" panose="020B0604030504040204" pitchFamily="34" charset="0"/>
                <a:ea typeface="Calibri" panose="020F0502020204030204" pitchFamily="34" charset="0"/>
                <a:cs typeface="Times New Roman" panose="02020603050405020304" pitchFamily="18" charset="0"/>
              </a:rPr>
              <a:t>Durkheim</a:t>
            </a:r>
            <a:r>
              <a:rPr lang="en-GB" sz="1400" dirty="0">
                <a:latin typeface="Verdana" panose="020B0604030504040204" pitchFamily="34" charset="0"/>
                <a:ea typeface="Calibri" panose="020F0502020204030204" pitchFamily="34" charset="0"/>
                <a:cs typeface="Times New Roman" panose="02020603050405020304" pitchFamily="18" charset="0"/>
              </a:rPr>
              <a:t> viewed education as having two functions for society, passing on norms and values such as the work ethic, and preparing students for work and life by teaching necessary skills and specialist knowledge needed for the workplace. This would be dome through secondary socialisation in which education is the main agent. Durkheim however is criticised as his ideas are theoretical and lack empirical evidence. The New Right would also dispute the idea that education prepares students for work and life. They argue that, that is supposed function, but it fails due to the influence of state control. The New Right would argue that by reducing state control and through marketisation, schools would be better for society. </a:t>
            </a:r>
            <a:r>
              <a:rPr lang="en-GB" sz="1400" dirty="0">
                <a:solidFill>
                  <a:srgbClr val="008F00"/>
                </a:solidFill>
                <a:latin typeface="Verdana" panose="020B0604030504040204" pitchFamily="34" charset="0"/>
                <a:ea typeface="Calibri" panose="020F0502020204030204" pitchFamily="34" charset="0"/>
                <a:cs typeface="Times New Roman" panose="02020603050405020304" pitchFamily="18" charset="0"/>
              </a:rPr>
              <a:t>Accurate AO1</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spcAft>
                <a:spcPts val="1000"/>
              </a:spcAft>
            </a:pPr>
            <a:r>
              <a:rPr lang="en-GB" sz="1400" u="sng" dirty="0">
                <a:latin typeface="Verdana" panose="020B0604030504040204" pitchFamily="34" charset="0"/>
                <a:ea typeface="Calibri" panose="020F0502020204030204" pitchFamily="34" charset="0"/>
                <a:cs typeface="Times New Roman" panose="02020603050405020304" pitchFamily="18" charset="0"/>
              </a:rPr>
              <a:t>Parsons</a:t>
            </a:r>
            <a:r>
              <a:rPr lang="en-GB" sz="1400" dirty="0">
                <a:latin typeface="Verdana" panose="020B0604030504040204" pitchFamily="34" charset="0"/>
                <a:ea typeface="Calibri" panose="020F0502020204030204" pitchFamily="34" charset="0"/>
                <a:cs typeface="Times New Roman" panose="02020603050405020304" pitchFamily="18" charset="0"/>
              </a:rPr>
              <a:t> would argue that education acts as a bridge between the particularistic views of the family , where a person is judged based on their ascribed status and the universalistic views of the education system where you are judged based on achieved status, gained through meritocracy. In some ways this could prepare you for life and work as you are taught universalistic values, however, Marxists and feminists would argue that these are taught through the hidden curriculum.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307675"/>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r>
              <a:rPr lang="en-GB" sz="2400" dirty="0">
                <a:solidFill>
                  <a:schemeClr val="bg1"/>
                </a:solidFill>
              </a:rPr>
              <a:t>Question 2b Sample answer comments</a:t>
            </a:r>
          </a:p>
        </p:txBody>
      </p:sp>
      <p:sp>
        <p:nvSpPr>
          <p:cNvPr id="4" name="Rectangle: Rounded Corners 3">
            <a:extLst>
              <a:ext uri="{FF2B5EF4-FFF2-40B4-BE49-F238E27FC236}">
                <a16:creationId xmlns:a16="http://schemas.microsoft.com/office/drawing/2014/main" id="{CB2D6777-3AA7-437F-BD52-AFF3ABC72DD6}"/>
              </a:ext>
            </a:extLst>
          </p:cNvPr>
          <p:cNvSpPr/>
          <p:nvPr/>
        </p:nvSpPr>
        <p:spPr>
          <a:xfrm>
            <a:off x="283779" y="1829399"/>
            <a:ext cx="8576442" cy="885226"/>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3D09C751-55B1-4383-B737-0FC28B663FB1}"/>
              </a:ext>
            </a:extLst>
          </p:cNvPr>
          <p:cNvSpPr/>
          <p:nvPr/>
        </p:nvSpPr>
        <p:spPr>
          <a:xfrm>
            <a:off x="6300788" y="3164534"/>
            <a:ext cx="2603524" cy="20111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4143ED92-A6FA-4433-A74B-FFDAB232F7E5}"/>
              </a:ext>
            </a:extLst>
          </p:cNvPr>
          <p:cNvSpPr/>
          <p:nvPr/>
        </p:nvSpPr>
        <p:spPr>
          <a:xfrm>
            <a:off x="296392" y="4424655"/>
            <a:ext cx="1389533" cy="16639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2E2CA1C9-F210-4121-8F1F-21DA81B00812}"/>
              </a:ext>
            </a:extLst>
          </p:cNvPr>
          <p:cNvSpPr/>
          <p:nvPr/>
        </p:nvSpPr>
        <p:spPr>
          <a:xfrm>
            <a:off x="296392" y="5098326"/>
            <a:ext cx="8316031" cy="64524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742661819"/>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GB" sz="1800" u="sng" dirty="0">
                <a:solidFill>
                  <a:srgbClr val="000000"/>
                </a:solidFill>
                <a:ea typeface="Verdana" panose="020B0604030504040204" pitchFamily="34" charset="0"/>
              </a:rPr>
              <a:t>Davies and Moore </a:t>
            </a:r>
            <a:r>
              <a:rPr lang="en-GB" sz="1800" dirty="0">
                <a:solidFill>
                  <a:srgbClr val="000000"/>
                </a:solidFill>
                <a:ea typeface="Verdana" panose="020B0604030504040204" pitchFamily="34" charset="0"/>
              </a:rPr>
              <a:t>would argue that education has Role Allocation. This is the idea that education ‘sifts and sorts’ pupils based on abilities into the most appropriate jobs in society. Where interactionists would argue that this streaming</a:t>
            </a:r>
            <a:r>
              <a:rPr lang="en-GB" sz="1800" dirty="0">
                <a:ea typeface="Verdana" panose="020B0604030504040204" pitchFamily="34" charset="0"/>
              </a:rPr>
              <a:t> </a:t>
            </a:r>
            <a:r>
              <a:rPr lang="en-GB" sz="1800" dirty="0">
                <a:solidFill>
                  <a:srgbClr val="000000"/>
                </a:solidFill>
                <a:ea typeface="Verdana" panose="020B0604030504040204" pitchFamily="34" charset="0"/>
              </a:rPr>
              <a:t> is negative as negative labels result in the self-fulfilling prophecy, meaning working class, who are stereotyped to be more deviant, will live up to this and fail in school and get manual labour. </a:t>
            </a:r>
            <a:r>
              <a:rPr lang="en-GB" sz="1800" u="sng" dirty="0">
                <a:solidFill>
                  <a:srgbClr val="000000"/>
                </a:solidFill>
                <a:ea typeface="Verdana" panose="020B0604030504040204" pitchFamily="34" charset="0"/>
              </a:rPr>
              <a:t>Bowles and Gintis </a:t>
            </a:r>
            <a:r>
              <a:rPr lang="en-GB" sz="1800" dirty="0">
                <a:solidFill>
                  <a:srgbClr val="000000"/>
                </a:solidFill>
                <a:ea typeface="Verdana" panose="020B0604030504040204" pitchFamily="34" charset="0"/>
              </a:rPr>
              <a:t>argue that this results in the correspondence principle. This is the idea that hierarchies in the school mirror the hierarchies in the workplace and therefore society. For example</a:t>
            </a:r>
            <a:r>
              <a:rPr lang="en-GB" sz="1800" dirty="0">
                <a:ea typeface="Verdana" panose="020B0604030504040204" pitchFamily="34" charset="0"/>
              </a:rPr>
              <a:t> </a:t>
            </a:r>
            <a:r>
              <a:rPr lang="en-GB" sz="1800" dirty="0">
                <a:solidFill>
                  <a:srgbClr val="000000"/>
                </a:solidFill>
                <a:ea typeface="Verdana" panose="020B0604030504040204" pitchFamily="34" charset="0"/>
              </a:rPr>
              <a:t>, students are sorted based on role allocation and abilities, this results in them being placed in the lower streams, usually consisting of working class pupils. To get through school, these pupils will ‘have a laugh’ and ‘mess around’ and this mirrors the working class attitudes on factory floors for example. This can be argued that it prepares these working class students for work, as functionalists explains education to do, however, it is argued from a Marxist perspective that although true, this is negative and a bad experience for children, helping to reproduce inequality </a:t>
            </a:r>
            <a:r>
              <a:rPr lang="en-GB" sz="1800" dirty="0">
                <a:solidFill>
                  <a:srgbClr val="0432FF"/>
                </a:solidFill>
                <a:ea typeface="Verdana" panose="020B0604030504040204" pitchFamily="34" charset="0"/>
              </a:rPr>
              <a:t>SO……..</a:t>
            </a:r>
            <a:r>
              <a:rPr lang="en-GB" sz="1800" dirty="0">
                <a:solidFill>
                  <a:srgbClr val="FF0000"/>
                </a:solidFill>
                <a:ea typeface="Verdana" panose="020B0604030504040204" pitchFamily="34" charset="0"/>
              </a:rPr>
              <a:t>THEREFORE……</a:t>
            </a:r>
            <a:endParaRPr lang="en-GB" sz="1800" dirty="0">
              <a:ea typeface="Verdana" panose="020B0604030504040204" pitchFamily="34" charset="0"/>
            </a:endParaRP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A2428EEB-8430-43EA-AA73-D28322250C57}"/>
              </a:ext>
            </a:extLst>
          </p:cNvPr>
          <p:cNvSpPr/>
          <p:nvPr/>
        </p:nvSpPr>
        <p:spPr>
          <a:xfrm>
            <a:off x="407815" y="1582250"/>
            <a:ext cx="1979328" cy="26907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F77B38D6-FA17-4402-91B6-AF89EB1153B4}"/>
              </a:ext>
            </a:extLst>
          </p:cNvPr>
          <p:cNvSpPr/>
          <p:nvPr/>
        </p:nvSpPr>
        <p:spPr>
          <a:xfrm>
            <a:off x="5614988" y="1607844"/>
            <a:ext cx="1571625" cy="26907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306B42E4-AC22-4EA5-AD83-4F03A32942D5}"/>
              </a:ext>
            </a:extLst>
          </p:cNvPr>
          <p:cNvSpPr/>
          <p:nvPr/>
        </p:nvSpPr>
        <p:spPr>
          <a:xfrm>
            <a:off x="4343400" y="2175875"/>
            <a:ext cx="1442970" cy="26907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7B0B53F5-AF39-43BA-A1F3-D6D1E9EBE425}"/>
              </a:ext>
            </a:extLst>
          </p:cNvPr>
          <p:cNvSpPr/>
          <p:nvPr/>
        </p:nvSpPr>
        <p:spPr>
          <a:xfrm>
            <a:off x="5331042" y="3012976"/>
            <a:ext cx="1979328" cy="26907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579117684"/>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a:lnSpc>
                <a:spcPct val="115000"/>
              </a:lnSpc>
            </a:pPr>
            <a:r>
              <a:rPr lang="en-GB" sz="1800" dirty="0">
                <a:solidFill>
                  <a:srgbClr val="000000"/>
                </a:solidFill>
                <a:latin typeface="Verdana" panose="020B0604030504040204" pitchFamily="34" charset="0"/>
                <a:ea typeface="Calibri" panose="020F0502020204030204" pitchFamily="34" charset="0"/>
                <a:cs typeface="Verdana" panose="020B0604030504040204" pitchFamily="34" charset="0"/>
              </a:rPr>
              <a:t>Overall, functionalists argue that education helps prepare students for society, through instilling meritocratic values. However the New Right criticises them as this is how it should be done but it isn’t, where Marxists and feminists both believe education is reproducing class and gender inequalities, they would agree, to some extent, with functionalists that the inequalities faced in schools are preparing students for inequalities faced in society and therefore, to a certain degree argue that education, like the functionalists say, prepares for life, but Marxists and feminists see this as negative where functionalists see it as positive</a:t>
            </a:r>
            <a:r>
              <a:rPr lang="en-GB" sz="1800" dirty="0">
                <a:latin typeface="Calibri" panose="020F0502020204030204" pitchFamily="34" charset="0"/>
                <a:ea typeface="Calibri" panose="020F0502020204030204" pitchFamily="34" charset="0"/>
                <a:cs typeface="Times New Roman" panose="02020603050405020304" pitchFamily="18" charset="0"/>
              </a:rPr>
              <a:t> </a:t>
            </a:r>
            <a:r>
              <a:rPr lang="en-GB" sz="1800" dirty="0">
                <a:solidFill>
                  <a:srgbClr val="000000"/>
                </a:solidFill>
                <a:latin typeface="Verdana" panose="020B0604030504040204" pitchFamily="34" charset="0"/>
                <a:ea typeface="Calibri" panose="020F0502020204030204" pitchFamily="34" charset="0"/>
                <a:cs typeface="Verdana" panose="020B0604030504040204" pitchFamily="34" charset="0"/>
              </a:rPr>
              <a:t>.</a:t>
            </a:r>
            <a:endParaRPr lang="en-GB" sz="18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GB" sz="1800" dirty="0">
                <a:latin typeface="Calibri" panose="020F0502020204030204" pitchFamily="34" charset="0"/>
                <a:ea typeface="Calibri" panose="020F0502020204030204" pitchFamily="34" charset="0"/>
                <a:cs typeface="Times New Roman" panose="02020603050405020304" pitchFamily="18" charset="0"/>
              </a:rPr>
              <a:t> </a:t>
            </a:r>
          </a:p>
          <a:p>
            <a:pPr>
              <a:spcAft>
                <a:spcPts val="1000"/>
              </a:spcAft>
            </a:pPr>
            <a:r>
              <a:rPr lang="en-GB" sz="1800" i="1" dirty="0">
                <a:solidFill>
                  <a:srgbClr val="7030A0"/>
                </a:solidFill>
                <a:latin typeface="Calibri" panose="020F0502020204030204" pitchFamily="34" charset="0"/>
                <a:ea typeface="Calibri" panose="020F0502020204030204" pitchFamily="34" charset="0"/>
                <a:cs typeface="Times New Roman" panose="02020603050405020304" pitchFamily="18" charset="0"/>
              </a:rPr>
              <a:t>This essay is descriptive in tone and characterised by juxtaposition of opposing ideas. Each opposing claim should be examined in detail and evaluated to access band 4. AO1 is good but evaluation could be more explicit.</a:t>
            </a:r>
          </a:p>
          <a:p>
            <a:pPr>
              <a:spcAft>
                <a:spcPts val="1000"/>
              </a:spcAft>
            </a:pPr>
            <a:r>
              <a:rPr lang="en-GB" sz="1800" i="1" dirty="0">
                <a:solidFill>
                  <a:srgbClr val="7030A0"/>
                </a:solidFill>
                <a:latin typeface="Calibri" panose="020F0502020204030204" pitchFamily="34" charset="0"/>
                <a:ea typeface="Calibri" panose="020F0502020204030204" pitchFamily="34" charset="0"/>
                <a:cs typeface="Times New Roman" panose="02020603050405020304" pitchFamily="18" charset="0"/>
              </a:rPr>
              <a:t>10+4+8</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BF30D79D-F609-48C9-825D-8F988288ADAC}"/>
              </a:ext>
            </a:extLst>
          </p:cNvPr>
          <p:cNvSpPr/>
          <p:nvPr/>
        </p:nvSpPr>
        <p:spPr>
          <a:xfrm>
            <a:off x="296392" y="4075804"/>
            <a:ext cx="8551216" cy="739084"/>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E5ACCB1D-A1A5-4825-9796-C4620DCC10E4}"/>
              </a:ext>
            </a:extLst>
          </p:cNvPr>
          <p:cNvSpPr/>
          <p:nvPr/>
        </p:nvSpPr>
        <p:spPr>
          <a:xfrm>
            <a:off x="296392" y="1493169"/>
            <a:ext cx="971216" cy="432045"/>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037589021"/>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 Assess the role of the media in the creation of moral panics. [30]</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2443969177"/>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lvl="0">
              <a:buClr>
                <a:srgbClr val="000000"/>
              </a:buClr>
              <a:buSzPts val="2400"/>
            </a:pPr>
            <a:r>
              <a:rPr lang="en-GB" sz="2000" b="1" dirty="0">
                <a:solidFill>
                  <a:schemeClr val="dk1"/>
                </a:solidFill>
                <a:ea typeface="Calibri"/>
                <a:cs typeface="Calibri"/>
                <a:sym typeface="Calibri"/>
              </a:rPr>
              <a:t>Assessment Objectives:</a:t>
            </a:r>
          </a:p>
          <a:p>
            <a:pPr lvl="0">
              <a:lnSpc>
                <a:spcPct val="115000"/>
              </a:lnSpc>
              <a:spcBef>
                <a:spcPts val="1200"/>
              </a:spcBef>
              <a:buClr>
                <a:schemeClr val="dk1"/>
              </a:buClr>
              <a:buSzPts val="1100"/>
            </a:pPr>
            <a:r>
              <a:rPr lang="en-GB" sz="2000" dirty="0">
                <a:solidFill>
                  <a:schemeClr val="dk1"/>
                </a:solidFill>
                <a:latin typeface="Arial"/>
                <a:ea typeface="Arial"/>
                <a:cs typeface="Arial"/>
                <a:sym typeface="Arial"/>
              </a:rPr>
              <a:t>Here are the assessment objectives for this specification.  Learners must:</a:t>
            </a:r>
          </a:p>
          <a:p>
            <a:pPr marL="457200" lvl="0" indent="-323850">
              <a:lnSpc>
                <a:spcPct val="115000"/>
              </a:lnSpc>
              <a:spcBef>
                <a:spcPts val="1200"/>
              </a:spcBef>
              <a:buClr>
                <a:schemeClr val="dk1"/>
              </a:buClr>
              <a:buSzPts val="1500"/>
              <a:buFont typeface="Arial"/>
              <a:buChar char="●"/>
            </a:pPr>
            <a:r>
              <a:rPr lang="en-GB" sz="2000" b="1" dirty="0">
                <a:solidFill>
                  <a:srgbClr val="008F00"/>
                </a:solidFill>
                <a:latin typeface="Arial"/>
                <a:ea typeface="Arial"/>
                <a:cs typeface="Arial"/>
                <a:sym typeface="Arial"/>
              </a:rPr>
              <a:t>AO1</a:t>
            </a:r>
            <a:r>
              <a:rPr lang="en-GB" sz="2000" dirty="0">
                <a:solidFill>
                  <a:schemeClr val="dk1"/>
                </a:solidFill>
                <a:latin typeface="Arial"/>
                <a:ea typeface="Arial"/>
                <a:cs typeface="Arial"/>
                <a:sym typeface="Arial"/>
              </a:rPr>
              <a:t> </a:t>
            </a:r>
            <a:r>
              <a:rPr lang="en-GB" sz="2000" dirty="0"/>
              <a:t>Demonstrate knowledge and understanding of: • sociological theories, concepts and evidence • sociological research methods</a:t>
            </a:r>
            <a:endParaRPr lang="en-GB" sz="2000" dirty="0">
              <a:solidFill>
                <a:schemeClr val="dk1"/>
              </a:solidFill>
              <a:latin typeface="Arial"/>
              <a:ea typeface="Arial"/>
              <a:cs typeface="Arial"/>
              <a:sym typeface="Arial"/>
            </a:endParaRPr>
          </a:p>
          <a:p>
            <a:pPr marL="457200" lvl="0" indent="-323850">
              <a:lnSpc>
                <a:spcPct val="115000"/>
              </a:lnSpc>
              <a:buClr>
                <a:schemeClr val="dk1"/>
              </a:buClr>
              <a:buSzPts val="1500"/>
              <a:buFont typeface="Arial"/>
              <a:buChar char="●"/>
            </a:pPr>
            <a:r>
              <a:rPr lang="en-GB" sz="2000" b="1" dirty="0">
                <a:solidFill>
                  <a:srgbClr val="0070C0"/>
                </a:solidFill>
                <a:latin typeface="Arial"/>
                <a:ea typeface="Arial"/>
                <a:cs typeface="Arial"/>
                <a:sym typeface="Arial"/>
              </a:rPr>
              <a:t>AO2</a:t>
            </a:r>
            <a:r>
              <a:rPr lang="en-GB" sz="2000" dirty="0">
                <a:solidFill>
                  <a:schemeClr val="dk1"/>
                </a:solidFill>
                <a:latin typeface="Arial"/>
                <a:ea typeface="Arial"/>
                <a:cs typeface="Arial"/>
                <a:sym typeface="Arial"/>
              </a:rPr>
              <a:t> </a:t>
            </a:r>
            <a:r>
              <a:rPr lang="en-GB" sz="2000" dirty="0"/>
              <a:t>Apply sociological theories, concepts, evidence and research methods to a range of issues</a:t>
            </a:r>
            <a:endParaRPr lang="en-GB" sz="2000" dirty="0">
              <a:solidFill>
                <a:schemeClr val="dk1"/>
              </a:solidFill>
              <a:latin typeface="Arial"/>
              <a:ea typeface="Arial"/>
              <a:cs typeface="Arial"/>
              <a:sym typeface="Arial"/>
            </a:endParaRPr>
          </a:p>
          <a:p>
            <a:pPr marL="457200" lvl="0" indent="-323850">
              <a:lnSpc>
                <a:spcPct val="115000"/>
              </a:lnSpc>
              <a:buClr>
                <a:schemeClr val="dk1"/>
              </a:buClr>
              <a:buSzPts val="1500"/>
              <a:buFont typeface="Arial"/>
              <a:buChar char="●"/>
            </a:pPr>
            <a:r>
              <a:rPr lang="en-GB" sz="2000" b="1" dirty="0">
                <a:solidFill>
                  <a:srgbClr val="FF0000"/>
                </a:solidFill>
                <a:latin typeface="Arial"/>
                <a:ea typeface="Arial"/>
                <a:cs typeface="Arial"/>
                <a:sym typeface="Arial"/>
              </a:rPr>
              <a:t>AO3 </a:t>
            </a:r>
            <a:r>
              <a:rPr lang="en-GB" sz="2000" dirty="0"/>
              <a:t>Analyse and evaluate sociological theories, concepts, evidence and research methods in order to: • present arguments • make judgements • draw conclusions</a:t>
            </a:r>
            <a:endParaRPr lang="en-GB" sz="2000" dirty="0">
              <a:solidFill>
                <a:schemeClr val="dk1"/>
              </a:solidFill>
              <a:latin typeface="Arial"/>
              <a:ea typeface="Arial"/>
              <a:cs typeface="Arial"/>
              <a:sym typeface="Arial"/>
            </a:endParaRPr>
          </a:p>
          <a:p>
            <a:pPr lvl="0">
              <a:lnSpc>
                <a:spcPct val="115000"/>
              </a:lnSpc>
              <a:spcBef>
                <a:spcPts val="1200"/>
              </a:spcBef>
              <a:buClr>
                <a:schemeClr val="dk1"/>
              </a:buClr>
              <a:buSzPts val="1100"/>
            </a:pPr>
            <a:r>
              <a:rPr lang="en-GB" sz="2000" dirty="0">
                <a:solidFill>
                  <a:schemeClr val="dk1"/>
                </a:solidFill>
                <a:latin typeface="Arial"/>
                <a:ea typeface="Arial"/>
                <a:cs typeface="Arial"/>
                <a:sym typeface="Arial"/>
              </a:rPr>
              <a:t>Assessment objective weightings are shown </a:t>
            </a:r>
            <a:r>
              <a:rPr lang="en-GB" sz="2000" dirty="0">
                <a:solidFill>
                  <a:schemeClr val="dk1"/>
                </a:solidFill>
              </a:rPr>
              <a:t>on the next slide </a:t>
            </a:r>
            <a:r>
              <a:rPr lang="en-GB" sz="2000" dirty="0">
                <a:solidFill>
                  <a:schemeClr val="dk1"/>
                </a:solidFill>
                <a:latin typeface="Arial"/>
                <a:ea typeface="Arial"/>
                <a:cs typeface="Arial"/>
                <a:sym typeface="Arial"/>
              </a:rPr>
              <a:t>as a percentage of the full A level, with AS weightings in brackets.</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744475079"/>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2000"/>
                                        <p:tgtEl>
                                          <p:spTgt spid="9">
                                            <p:txEl>
                                              <p:pRg st="4" end="4"/>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AO1: Knowledge and understanding</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In-depth understanding of moral panics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Detailed knowledge of  sociologists' views on the role of the media</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Examples of moral panics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References to relevant concepts.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Effective use of paragraphing skills  to provide structure and clarity to the answer.</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363466840"/>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animEffect transition="in" filter="fade">
                                      <p:cBhvr>
                                        <p:cTn id="31" dur="20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AO2: Applying and interpreting. </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Accurate interpretation of moral panics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Relevant selection and interpretation of a range of examples/studies </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Relevant selection and interpretation of a range of concepts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Clear focus on </a:t>
            </a:r>
            <a:r>
              <a:rPr lang="en-US">
                <a:latin typeface="+mn-lt"/>
                <a:ea typeface="Cambria" panose="02040503050406030204" pitchFamily="18" charset="0"/>
                <a:cs typeface="Cambria" panose="02040503050406030204" pitchFamily="18" charset="0"/>
              </a:rPr>
              <a:t>the question.</a:t>
            </a:r>
            <a:endParaRPr lang="en-US" dirty="0">
              <a:latin typeface="+mn-lt"/>
              <a:ea typeface="Cambria" panose="02040503050406030204" pitchFamily="18" charset="0"/>
              <a:cs typeface="Cambria" panose="02040503050406030204" pitchFamily="18" charset="0"/>
            </a:endParaRP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511213078"/>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pPr marL="447675" indent="-358775"/>
            <a:r>
              <a:rPr lang="en-US" dirty="0">
                <a:latin typeface="+mn-lt"/>
                <a:ea typeface="Cambria" panose="02040503050406030204" pitchFamily="18" charset="0"/>
                <a:cs typeface="Cambria" panose="02040503050406030204" pitchFamily="18" charset="0"/>
              </a:rPr>
              <a:t>AO3: Analysing and evaluating</a:t>
            </a:r>
          </a:p>
          <a:p>
            <a:pPr marL="447675" indent="-358775"/>
            <a:endParaRPr lang="en-US" dirty="0">
              <a:latin typeface="+mn-lt"/>
              <a:ea typeface="Cambria" panose="02040503050406030204" pitchFamily="18" charset="0"/>
              <a:cs typeface="Cambria" panose="02040503050406030204" pitchFamily="18" charset="0"/>
            </a:endParaRPr>
          </a:p>
          <a:p>
            <a:pPr marL="447675" indent="-358775"/>
            <a:r>
              <a:rPr lang="en-US" dirty="0">
                <a:latin typeface="+mn-lt"/>
                <a:ea typeface="Cambria" panose="02040503050406030204" pitchFamily="18" charset="0"/>
                <a:cs typeface="Cambria" panose="02040503050406030204" pitchFamily="18" charset="0"/>
              </a:rPr>
              <a:t>Features of a high scoring answer:</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Thorough analysis and evaluation of different perspectives on moral panics</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Evaluation is sustained rather than juxtaposed</a:t>
            </a:r>
          </a:p>
          <a:p>
            <a:pPr marL="447675" indent="-358775">
              <a:buFont typeface="Arial" panose="020B0604020202020204" pitchFamily="34" charset="0"/>
              <a:buChar char="•"/>
            </a:pPr>
            <a:r>
              <a:rPr lang="en-US" dirty="0">
                <a:latin typeface="+mn-lt"/>
                <a:ea typeface="Cambria" panose="02040503050406030204" pitchFamily="18" charset="0"/>
                <a:cs typeface="Cambria" panose="02040503050406030204" pitchFamily="18" charset="0"/>
              </a:rPr>
              <a:t>An appropriate conclusion is reached based on an analysis of the role of the media in different moral panics.</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654222554"/>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449207"/>
            <a:ext cx="8563829" cy="5001680"/>
          </a:xfrm>
        </p:spPr>
        <p:txBody>
          <a:bodyPr>
            <a:noAutofit/>
          </a:bodyPr>
          <a:lstStyle/>
          <a:p>
            <a:r>
              <a:rPr lang="en-GB" sz="1600" dirty="0"/>
              <a:t>A moral panic is a feeling of fear spread that some evil threatens the well-being of society. Moral panics are usually the work of the mass media or moral entrepreneurs. Stanley Cohen  developed the idea of the moral panic when studying the public reaction to the mods and rockers, two subcultures during the 1960s. </a:t>
            </a:r>
          </a:p>
          <a:p>
            <a:r>
              <a:rPr lang="en-GB" sz="1600" dirty="0"/>
              <a:t>Cohen firstly argued that the media often over-exaggerated the threat posed by the group. He argued the media would focus a lot of their attention on the threat posed  by the group. This created a general feeling of fear in society and the media convinced people to fear this specific threat. For example, in Hall’s black mugger study, the news printed that mugging, particularly by young black men, was on the rise. Research actually showed that the rate of mugging was actually growing more slowly than the previous year. Hall suggested that the media did this in order to bring in new ‘stop and search’ legislation by proposing the initial threat  to be greater than it actually is. </a:t>
            </a:r>
          </a:p>
          <a:p>
            <a:r>
              <a:rPr lang="en-GB" sz="1600" dirty="0"/>
              <a:t>Cohen found that the media portrayed these threats as ‘folk devils’ and something to be feared. The media would shift negative attention towards these ‘folk devils’ in the hope that the public would share the same view. This resulted in  the initial threat being exposed by the media and a sharp rise in public fear and concern, a peak of public concern, which then eventually subsides. ‘Folk devils’ are often young people, or those from ethnic minorities who are victims of Tuchman’s symbolic annihilation, often being mis, or under-represented by the  media.  </a:t>
            </a:r>
            <a:endParaRPr lang="en-GB" sz="1600" dirty="0">
              <a:latin typeface="Calibri" panose="020F0502020204030204" pitchFamily="34" charset="0"/>
              <a:ea typeface="Calibri" panose="020F0502020204030204" pitchFamily="34" charset="0"/>
              <a:cs typeface="Times New Roman" panose="02020603050405020304" pitchFamily="18" charset="0"/>
            </a:endParaRP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4C81CAEA-C2C5-4C4B-A6A3-D56C458592B0}"/>
              </a:ext>
            </a:extLst>
          </p:cNvPr>
          <p:cNvSpPr/>
          <p:nvPr/>
        </p:nvSpPr>
        <p:spPr>
          <a:xfrm>
            <a:off x="283779" y="1481432"/>
            <a:ext cx="8349688" cy="297558"/>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A29AAF72-E354-43FD-950F-855A51AF1D79}"/>
              </a:ext>
            </a:extLst>
          </p:cNvPr>
          <p:cNvSpPr/>
          <p:nvPr/>
        </p:nvSpPr>
        <p:spPr>
          <a:xfrm>
            <a:off x="7327768" y="1736855"/>
            <a:ext cx="1416182" cy="240048"/>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7FD3BC0E-A730-45F4-B754-C5B3222ECAE5}"/>
              </a:ext>
            </a:extLst>
          </p:cNvPr>
          <p:cNvSpPr/>
          <p:nvPr/>
        </p:nvSpPr>
        <p:spPr>
          <a:xfrm>
            <a:off x="7429500" y="1978364"/>
            <a:ext cx="1058892" cy="240047"/>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E44B2697-BF33-413C-90F9-BE437BD8F473}"/>
              </a:ext>
            </a:extLst>
          </p:cNvPr>
          <p:cNvSpPr/>
          <p:nvPr/>
        </p:nvSpPr>
        <p:spPr>
          <a:xfrm>
            <a:off x="3224986" y="3266889"/>
            <a:ext cx="1779627" cy="297558"/>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Rounded Corners 9">
            <a:extLst>
              <a:ext uri="{FF2B5EF4-FFF2-40B4-BE49-F238E27FC236}">
                <a16:creationId xmlns:a16="http://schemas.microsoft.com/office/drawing/2014/main" id="{CACE8BA5-C4BE-4EFC-B1D2-DB811E3CAE5B}"/>
              </a:ext>
            </a:extLst>
          </p:cNvPr>
          <p:cNvSpPr/>
          <p:nvPr/>
        </p:nvSpPr>
        <p:spPr>
          <a:xfrm>
            <a:off x="5300663" y="4503555"/>
            <a:ext cx="1100138" cy="297559"/>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485472B3-6928-4D90-B53C-0DFCFA1786EE}"/>
              </a:ext>
            </a:extLst>
          </p:cNvPr>
          <p:cNvSpPr/>
          <p:nvPr/>
        </p:nvSpPr>
        <p:spPr>
          <a:xfrm>
            <a:off x="1614663" y="5731769"/>
            <a:ext cx="2951030" cy="297558"/>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55096BC1-3F3A-40F4-A4E8-063D19B705DD}"/>
              </a:ext>
            </a:extLst>
          </p:cNvPr>
          <p:cNvSpPr/>
          <p:nvPr/>
        </p:nvSpPr>
        <p:spPr>
          <a:xfrm>
            <a:off x="283779" y="2258357"/>
            <a:ext cx="773496" cy="240047"/>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345120085"/>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sz="1600" dirty="0"/>
              <a:t>Through his research, Cohen discovered the theory of the self-fulfilling-prophecy. With the mods and rockers, the media covered the story continually for a long period of time. This was in the hope of reducing the initial threat and hopefully discouraging the behaviour, but it instead resulted in more people joining the clashes at Brighton beach, possibly in the hope to be featured on a media  platform. This is what is known as the self-fulfilling-prophecy – when the mods and rockers were portrayed as being violent and anti-social, they eventually started behaving in that way. </a:t>
            </a:r>
          </a:p>
          <a:p>
            <a:r>
              <a:rPr lang="en-GB" sz="1600" dirty="0"/>
              <a:t>It could be suggested that moral panics are created by the media in order for the government to pass laws and legislation, with the public believing it is a result  of the moral panic, but it is actually the cause of it. An example of where this took place could be with the moral panics surrounding dangerous dogs. The media highly focused on dog attacks, particularly to young children over a period of time, which made people concerned over specific breeds of dogs, particularly that of pit bulls. However , dog attacks had always happened, but rarely been covered on this scale by the media. Shortly after, the government passed the Dangerous Dogs Acts which meant any dog with pit-bull characteristics were to be euthanised by vets. This legislation was welcomed due to media coverage as people were seriously concerned. Had there not been a moral panic, it is clear many people, particularly dog owners would have opposed this legislation. </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9816B6B0-B09D-4C38-9E3B-465572BD059E}"/>
              </a:ext>
            </a:extLst>
          </p:cNvPr>
          <p:cNvSpPr/>
          <p:nvPr/>
        </p:nvSpPr>
        <p:spPr>
          <a:xfrm>
            <a:off x="5580081" y="1572763"/>
            <a:ext cx="2020869" cy="2846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1C7893F6-26DC-4E83-A085-467130E296CA}"/>
              </a:ext>
            </a:extLst>
          </p:cNvPr>
          <p:cNvSpPr/>
          <p:nvPr/>
        </p:nvSpPr>
        <p:spPr>
          <a:xfrm>
            <a:off x="7408272" y="3846606"/>
            <a:ext cx="1221378" cy="2846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F0D381EA-AA18-4973-9EEF-BA26426CC7CA}"/>
              </a:ext>
            </a:extLst>
          </p:cNvPr>
          <p:cNvSpPr/>
          <p:nvPr/>
        </p:nvSpPr>
        <p:spPr>
          <a:xfrm>
            <a:off x="296391" y="4128586"/>
            <a:ext cx="2775421" cy="2846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DE56335C-636D-49D5-96A8-2FEBC4C6BD84}"/>
              </a:ext>
            </a:extLst>
          </p:cNvPr>
          <p:cNvSpPr/>
          <p:nvPr/>
        </p:nvSpPr>
        <p:spPr>
          <a:xfrm>
            <a:off x="2817222" y="4508801"/>
            <a:ext cx="940391" cy="28461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07208236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dirty="0"/>
              <a:t>In conclusion, the media plays a huge role in the creation of the moral panic. They perceive the threat as a ‘folk devil’ who should be feared by society and show the moral panic across various forms on media, targeting everyone in society. Also, Cohen found the media actually made the threat of these folk devils worse by the self-fulfilling-prophecy. The media creation of the moral panics also got people on board with laws being passed by the government which they may not have supported if the moral panic had not been created.</a:t>
            </a:r>
          </a:p>
          <a:p>
            <a:r>
              <a:rPr lang="en-GB" dirty="0">
                <a:solidFill>
                  <a:srgbClr val="008F00"/>
                </a:solidFill>
              </a:rPr>
              <a:t>AO1 =10</a:t>
            </a:r>
            <a:endParaRPr lang="en-GB" dirty="0"/>
          </a:p>
          <a:p>
            <a:r>
              <a:rPr lang="en-GB" dirty="0">
                <a:solidFill>
                  <a:srgbClr val="0432FF"/>
                </a:solidFill>
              </a:rPr>
              <a:t>AO2 =4</a:t>
            </a:r>
          </a:p>
          <a:p>
            <a:r>
              <a:rPr lang="en-GB" dirty="0">
                <a:solidFill>
                  <a:srgbClr val="FF0000"/>
                </a:solidFill>
              </a:rPr>
              <a:t>AO3= 7</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
        <p:nvSpPr>
          <p:cNvPr id="4" name="Rectangle: Rounded Corners 3">
            <a:extLst>
              <a:ext uri="{FF2B5EF4-FFF2-40B4-BE49-F238E27FC236}">
                <a16:creationId xmlns:a16="http://schemas.microsoft.com/office/drawing/2014/main" id="{0749CD8E-C9A7-4195-BBE3-6E9ED622EA68}"/>
              </a:ext>
            </a:extLst>
          </p:cNvPr>
          <p:cNvSpPr/>
          <p:nvPr/>
        </p:nvSpPr>
        <p:spPr>
          <a:xfrm>
            <a:off x="283778" y="1548645"/>
            <a:ext cx="2016509" cy="44142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Rectangle: Rounded Corners 5">
            <a:extLst>
              <a:ext uri="{FF2B5EF4-FFF2-40B4-BE49-F238E27FC236}">
                <a16:creationId xmlns:a16="http://schemas.microsoft.com/office/drawing/2014/main" id="{22639314-C8AB-4051-B48C-1BE596250855}"/>
              </a:ext>
            </a:extLst>
          </p:cNvPr>
          <p:cNvSpPr/>
          <p:nvPr/>
        </p:nvSpPr>
        <p:spPr>
          <a:xfrm>
            <a:off x="6589229" y="1976986"/>
            <a:ext cx="1440346" cy="44142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Rounded Corners 6">
            <a:extLst>
              <a:ext uri="{FF2B5EF4-FFF2-40B4-BE49-F238E27FC236}">
                <a16:creationId xmlns:a16="http://schemas.microsoft.com/office/drawing/2014/main" id="{E6C11673-1EDA-447A-8D67-E552087292FF}"/>
              </a:ext>
            </a:extLst>
          </p:cNvPr>
          <p:cNvSpPr/>
          <p:nvPr/>
        </p:nvSpPr>
        <p:spPr>
          <a:xfrm>
            <a:off x="283778" y="3046406"/>
            <a:ext cx="1113701" cy="382594"/>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Rounded Corners 7">
            <a:extLst>
              <a:ext uri="{FF2B5EF4-FFF2-40B4-BE49-F238E27FC236}">
                <a16:creationId xmlns:a16="http://schemas.microsoft.com/office/drawing/2014/main" id="{B784FC89-467F-41F3-BDBD-2BCC0A0C51C2}"/>
              </a:ext>
            </a:extLst>
          </p:cNvPr>
          <p:cNvSpPr/>
          <p:nvPr/>
        </p:nvSpPr>
        <p:spPr>
          <a:xfrm>
            <a:off x="3031641" y="3399337"/>
            <a:ext cx="3054833" cy="441422"/>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163117462"/>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F7AFB152-C5F8-4BF8-9AFB-49DA7D23465F}"/>
              </a:ext>
            </a:extLst>
          </p:cNvPr>
          <p:cNvPicPr>
            <a:picLocks noChangeAspect="1"/>
          </p:cNvPicPr>
          <p:nvPr/>
        </p:nvPicPr>
        <p:blipFill>
          <a:blip r:embed="rId4"/>
          <a:stretch>
            <a:fillRect/>
          </a:stretch>
        </p:blipFill>
        <p:spPr>
          <a:xfrm>
            <a:off x="0" y="0"/>
            <a:ext cx="9144000" cy="6857999"/>
          </a:xfrm>
          <a:prstGeom prst="rect">
            <a:avLst/>
          </a:prstGeom>
        </p:spPr>
      </p:pic>
      <p:sp>
        <p:nvSpPr>
          <p:cNvPr id="9" name="TextBox 8">
            <a:extLst>
              <a:ext uri="{FF2B5EF4-FFF2-40B4-BE49-F238E27FC236}">
                <a16:creationId xmlns:a16="http://schemas.microsoft.com/office/drawing/2014/main" id="{8DD783CA-D017-479B-AC62-A6550977FE53}"/>
              </a:ext>
            </a:extLst>
          </p:cNvPr>
          <p:cNvSpPr txBox="1"/>
          <p:nvPr/>
        </p:nvSpPr>
        <p:spPr>
          <a:xfrm>
            <a:off x="268286" y="375028"/>
            <a:ext cx="8493577" cy="3046988"/>
          </a:xfrm>
          <a:prstGeom prst="rect">
            <a:avLst/>
          </a:prstGeom>
          <a:noFill/>
        </p:spPr>
        <p:txBody>
          <a:bodyPr wrap="square" rtlCol="0">
            <a:spAutoFit/>
          </a:bodyPr>
          <a:lstStyle/>
          <a:p>
            <a:r>
              <a:rPr lang="en-GB" sz="2800" b="1" dirty="0">
                <a:solidFill>
                  <a:schemeClr val="bg1"/>
                </a:solidFill>
                <a:latin typeface="Arial" panose="020B0604020202020204" pitchFamily="34" charset="0"/>
                <a:cs typeface="Arial" panose="020B0604020202020204" pitchFamily="34" charset="0"/>
              </a:rPr>
              <a:t>Any Questions?</a:t>
            </a:r>
            <a:br>
              <a:rPr lang="en-GB" sz="2800" dirty="0"/>
            </a:br>
            <a:br>
              <a:rPr lang="en-GB" sz="2800" dirty="0">
                <a:latin typeface="Arial" panose="020B0604020202020204" pitchFamily="34" charset="0"/>
                <a:cs typeface="Arial" panose="020B0604020202020204" pitchFamily="34" charset="0"/>
              </a:rPr>
            </a:br>
            <a:r>
              <a:rPr lang="en-GB" sz="28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800" dirty="0"/>
            </a:br>
            <a:br>
              <a:rPr lang="en-GB" sz="2800" dirty="0"/>
            </a:br>
            <a:r>
              <a:rPr lang="en-GB" sz="2400" dirty="0">
                <a:latin typeface="Arial" panose="020B0604020202020204" pitchFamily="34" charset="0"/>
                <a:cs typeface="Arial" panose="020B0604020202020204" pitchFamily="34" charset="0"/>
                <a:hlinkClick r:id="rId5"/>
              </a:rPr>
              <a:t>GCESociology@wjec.co.uk</a:t>
            </a:r>
            <a:endParaRPr lang="en-GB" sz="2800" dirty="0">
              <a:solidFill>
                <a:schemeClr val="bg1"/>
              </a:solidFill>
              <a:latin typeface="+mj-lt"/>
              <a:cs typeface="Arial" panose="020B0604020202020204" pitchFamily="34" charset="0"/>
            </a:endParaRPr>
          </a:p>
        </p:txBody>
      </p:sp>
    </p:spTree>
    <p:extLst>
      <p:ext uri="{BB962C8B-B14F-4D97-AF65-F5344CB8AC3E}">
        <p14:creationId xmlns:p14="http://schemas.microsoft.com/office/powerpoint/2010/main" val="99014047"/>
      </p:ext>
    </p:extLst>
  </p:cSld>
  <p:clrMapOvr>
    <a:masterClrMapping/>
  </p:clrMapOvr>
  <mc:AlternateContent xmlns:mc="http://schemas.openxmlformats.org/markup-compatibility/2006" xmlns:p14="http://schemas.microsoft.com/office/powerpoint/2010/main">
    <mc:Choice Requires="p14">
      <p:transition spd="slow" p14:dur="2000" advTm="44817"/>
    </mc:Choice>
    <mc:Fallback xmlns="">
      <p:transition spd="slow" advTm="4481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graphicFrame>
        <p:nvGraphicFramePr>
          <p:cNvPr id="6" name="Table 6">
            <a:extLst>
              <a:ext uri="{FF2B5EF4-FFF2-40B4-BE49-F238E27FC236}">
                <a16:creationId xmlns:a16="http://schemas.microsoft.com/office/drawing/2014/main" id="{28F620F4-704A-4B19-B48B-F5BE2ABD05E2}"/>
              </a:ext>
            </a:extLst>
          </p:cNvPr>
          <p:cNvGraphicFramePr>
            <a:graphicFrameLocks noGrp="1"/>
          </p:cNvGraphicFramePr>
          <p:nvPr>
            <p:ph idx="1"/>
            <p:extLst>
              <p:ext uri="{D42A27DB-BD31-4B8C-83A1-F6EECF244321}">
                <p14:modId xmlns:p14="http://schemas.microsoft.com/office/powerpoint/2010/main" val="1553164832"/>
              </p:ext>
            </p:extLst>
          </p:nvPr>
        </p:nvGraphicFramePr>
        <p:xfrm>
          <a:off x="300037" y="2183913"/>
          <a:ext cx="8543926" cy="2544765"/>
        </p:xfrm>
        <a:graphic>
          <a:graphicData uri="http://schemas.openxmlformats.org/drawingml/2006/table">
            <a:tbl>
              <a:tblPr firstRow="1" bandRow="1">
                <a:tableStyleId>{5C22544A-7EE6-4342-B048-85BDC9FD1C3A}</a:tableStyleId>
              </a:tblPr>
              <a:tblGrid>
                <a:gridCol w="1179278">
                  <a:extLst>
                    <a:ext uri="{9D8B030D-6E8A-4147-A177-3AD203B41FA5}">
                      <a16:colId xmlns:a16="http://schemas.microsoft.com/office/drawing/2014/main" val="4033133331"/>
                    </a:ext>
                  </a:extLst>
                </a:gridCol>
                <a:gridCol w="1841162">
                  <a:extLst>
                    <a:ext uri="{9D8B030D-6E8A-4147-A177-3AD203B41FA5}">
                      <a16:colId xmlns:a16="http://schemas.microsoft.com/office/drawing/2014/main" val="3312259704"/>
                    </a:ext>
                  </a:extLst>
                </a:gridCol>
                <a:gridCol w="1841162">
                  <a:extLst>
                    <a:ext uri="{9D8B030D-6E8A-4147-A177-3AD203B41FA5}">
                      <a16:colId xmlns:a16="http://schemas.microsoft.com/office/drawing/2014/main" val="3542356374"/>
                    </a:ext>
                  </a:extLst>
                </a:gridCol>
                <a:gridCol w="1841162">
                  <a:extLst>
                    <a:ext uri="{9D8B030D-6E8A-4147-A177-3AD203B41FA5}">
                      <a16:colId xmlns:a16="http://schemas.microsoft.com/office/drawing/2014/main" val="2165096580"/>
                    </a:ext>
                  </a:extLst>
                </a:gridCol>
                <a:gridCol w="1841162">
                  <a:extLst>
                    <a:ext uri="{9D8B030D-6E8A-4147-A177-3AD203B41FA5}">
                      <a16:colId xmlns:a16="http://schemas.microsoft.com/office/drawing/2014/main" val="966045172"/>
                    </a:ext>
                  </a:extLst>
                </a:gridCol>
              </a:tblGrid>
              <a:tr h="508953">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 </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A01</a:t>
                      </a:r>
                      <a:endParaRPr sz="1800" b="1"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AO2</a:t>
                      </a:r>
                      <a:endParaRPr sz="1800" b="1"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AO3</a:t>
                      </a:r>
                      <a:endParaRPr sz="1800" b="1"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Weighting</a:t>
                      </a:r>
                      <a:endParaRPr sz="1800" b="1" u="none" strike="noStrike" cap="none" dirty="0"/>
                    </a:p>
                  </a:txBody>
                  <a:tcPr marL="68575" marR="68575" marT="91425" marB="91425"/>
                </a:tc>
                <a:extLst>
                  <a:ext uri="{0D108BD9-81ED-4DB2-BD59-A6C34878D82A}">
                    <a16:rowId xmlns:a16="http://schemas.microsoft.com/office/drawing/2014/main" val="1019172844"/>
                  </a:ext>
                </a:extLst>
              </a:tr>
              <a:tr h="508953">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AS Unit 1</a:t>
                      </a:r>
                      <a:endParaRPr sz="1800" b="1" u="none" strike="noStrike" cap="none" dirty="0"/>
                    </a:p>
                  </a:txBody>
                  <a:tcPr marL="68575" marR="68575" marT="91425" marB="91425"/>
                </a:tc>
                <a:tc>
                  <a:txBody>
                    <a:bodyPr/>
                    <a:lstStyle/>
                    <a:p>
                      <a:pPr marL="0" marR="0" lvl="0" indent="0" algn="l" rtl="0">
                        <a:lnSpc>
                          <a:spcPct val="115000"/>
                        </a:lnSpc>
                        <a:spcBef>
                          <a:spcPts val="1200"/>
                        </a:spcBef>
                        <a:spcAft>
                          <a:spcPts val="0"/>
                        </a:spcAft>
                        <a:buClr>
                          <a:srgbClr val="000000"/>
                        </a:buClr>
                        <a:buSzPts val="1400"/>
                        <a:buFont typeface="Arial"/>
                        <a:buNone/>
                      </a:pPr>
                      <a:r>
                        <a:rPr lang="en-GB" sz="1800" u="none" strike="noStrike" cap="none" dirty="0"/>
                        <a:t>8%   [20%]</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8%. [20%]</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3% [7.5%]</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15% [37.5% at AS]</a:t>
                      </a:r>
                      <a:endParaRPr sz="1800" u="none" strike="noStrike" cap="none" dirty="0"/>
                    </a:p>
                  </a:txBody>
                  <a:tcPr marL="68575" marR="68575" marT="91425" marB="91425"/>
                </a:tc>
                <a:extLst>
                  <a:ext uri="{0D108BD9-81ED-4DB2-BD59-A6C34878D82A}">
                    <a16:rowId xmlns:a16="http://schemas.microsoft.com/office/drawing/2014/main" val="2072780464"/>
                  </a:ext>
                </a:extLst>
              </a:tr>
              <a:tr h="508953">
                <a:tc>
                  <a:txBody>
                    <a:bodyPr/>
                    <a:lstStyle/>
                    <a:p>
                      <a:pPr marL="0" marR="0" lvl="0" indent="0" algn="l" rtl="0">
                        <a:lnSpc>
                          <a:spcPct val="115000"/>
                        </a:lnSpc>
                        <a:spcBef>
                          <a:spcPts val="0"/>
                        </a:spcBef>
                        <a:spcAft>
                          <a:spcPts val="0"/>
                        </a:spcAft>
                        <a:buClr>
                          <a:srgbClr val="000000"/>
                        </a:buClr>
                        <a:buSzPts val="1400"/>
                        <a:buFont typeface="Arial"/>
                        <a:buNone/>
                      </a:pPr>
                      <a:r>
                        <a:rPr lang="en-GB" sz="1800" b="1" dirty="0"/>
                        <a:t>AS Unit 2</a:t>
                      </a:r>
                      <a:endParaRPr sz="1800" b="1"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dirty="0"/>
                        <a:t>13% [33%]</a:t>
                      </a:r>
                      <a:endParaRPr sz="1800"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dirty="0"/>
                        <a:t>7% [17%]</a:t>
                      </a:r>
                      <a:endParaRPr sz="1800"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dirty="0"/>
                        <a:t>5% [12.5%]</a:t>
                      </a:r>
                      <a:endParaRPr sz="1800"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dirty="0"/>
                        <a:t>25% [62.5% at AS]</a:t>
                      </a:r>
                      <a:endParaRPr sz="1800" dirty="0"/>
                    </a:p>
                  </a:txBody>
                  <a:tcPr marL="68575" marR="68575" marT="91425" marB="91425"/>
                </a:tc>
                <a:extLst>
                  <a:ext uri="{0D108BD9-81ED-4DB2-BD59-A6C34878D82A}">
                    <a16:rowId xmlns:a16="http://schemas.microsoft.com/office/drawing/2014/main" val="1221019372"/>
                  </a:ext>
                </a:extLst>
              </a:tr>
              <a:tr h="508953">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A2 Unit 3</a:t>
                      </a:r>
                      <a:endParaRPr sz="1800" b="1"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11%</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9%</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5%</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25%</a:t>
                      </a:r>
                      <a:endParaRPr sz="1800" u="none" strike="noStrike" cap="none" dirty="0"/>
                    </a:p>
                  </a:txBody>
                  <a:tcPr marL="68575" marR="68575" marT="91425" marB="91425"/>
                </a:tc>
                <a:extLst>
                  <a:ext uri="{0D108BD9-81ED-4DB2-BD59-A6C34878D82A}">
                    <a16:rowId xmlns:a16="http://schemas.microsoft.com/office/drawing/2014/main" val="2518882601"/>
                  </a:ext>
                </a:extLst>
              </a:tr>
              <a:tr h="508953">
                <a:tc>
                  <a:txBody>
                    <a:bodyPr/>
                    <a:lstStyle/>
                    <a:p>
                      <a:pPr marL="0" marR="0" lvl="0" indent="0" algn="l" rtl="0">
                        <a:lnSpc>
                          <a:spcPct val="115000"/>
                        </a:lnSpc>
                        <a:spcBef>
                          <a:spcPts val="0"/>
                        </a:spcBef>
                        <a:spcAft>
                          <a:spcPts val="0"/>
                        </a:spcAft>
                        <a:buClr>
                          <a:srgbClr val="000000"/>
                        </a:buClr>
                        <a:buSzPts val="1400"/>
                        <a:buFont typeface="Arial"/>
                        <a:buNone/>
                      </a:pPr>
                      <a:r>
                        <a:rPr lang="en-GB" sz="1800" b="1" u="none" strike="noStrike" cap="none" dirty="0"/>
                        <a:t>A2 Unit 4</a:t>
                      </a:r>
                      <a:endParaRPr sz="1800" b="1"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12%</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13%</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10%</a:t>
                      </a:r>
                      <a:endParaRPr sz="1800" u="none" strike="noStrike" cap="none" dirty="0"/>
                    </a:p>
                  </a:txBody>
                  <a:tcPr marL="68575" marR="68575" marT="91425" marB="91425"/>
                </a:tc>
                <a:tc>
                  <a:txBody>
                    <a:bodyPr/>
                    <a:lstStyle/>
                    <a:p>
                      <a:pPr marL="0" marR="0" lvl="0" indent="0" algn="l" rtl="0">
                        <a:lnSpc>
                          <a:spcPct val="115000"/>
                        </a:lnSpc>
                        <a:spcBef>
                          <a:spcPts val="0"/>
                        </a:spcBef>
                        <a:spcAft>
                          <a:spcPts val="0"/>
                        </a:spcAft>
                        <a:buClr>
                          <a:srgbClr val="000000"/>
                        </a:buClr>
                        <a:buSzPts val="1400"/>
                        <a:buFont typeface="Arial"/>
                        <a:buNone/>
                      </a:pPr>
                      <a:r>
                        <a:rPr lang="en-GB" sz="1800" u="none" strike="noStrike" cap="none" dirty="0"/>
                        <a:t>35%</a:t>
                      </a:r>
                      <a:endParaRPr sz="1800" u="none" strike="noStrike" cap="none" dirty="0"/>
                    </a:p>
                  </a:txBody>
                  <a:tcPr marL="68575" marR="68575" marT="91425" marB="91425"/>
                </a:tc>
                <a:extLst>
                  <a:ext uri="{0D108BD9-81ED-4DB2-BD59-A6C34878D82A}">
                    <a16:rowId xmlns:a16="http://schemas.microsoft.com/office/drawing/2014/main" val="1149192848"/>
                  </a:ext>
                </a:extLst>
              </a:tr>
            </a:tbl>
          </a:graphicData>
        </a:graphic>
      </p:graphicFrame>
    </p:spTree>
    <p:extLst>
      <p:ext uri="{BB962C8B-B14F-4D97-AF65-F5344CB8AC3E}">
        <p14:creationId xmlns:p14="http://schemas.microsoft.com/office/powerpoint/2010/main" val="1982261755"/>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sz="1400" b="1" dirty="0"/>
              <a:t>Assessment purpose</a:t>
            </a:r>
          </a:p>
          <a:p>
            <a:endParaRPr lang="en-GB" sz="1400" b="1" dirty="0"/>
          </a:p>
          <a:p>
            <a:r>
              <a:rPr lang="en-GB" sz="1400" b="1" dirty="0"/>
              <a:t>Unit 2: Understanding Society and Methods of Sociological Enquiry </a:t>
            </a:r>
            <a:endParaRPr lang="en-GB" sz="1400" dirty="0"/>
          </a:p>
          <a:p>
            <a:r>
              <a:rPr lang="en-GB" sz="1400" dirty="0"/>
              <a:t>Written examination: 2 hours</a:t>
            </a:r>
            <a:br>
              <a:rPr lang="en-GB" sz="1400" dirty="0"/>
            </a:br>
            <a:r>
              <a:rPr lang="en-GB" sz="1400" dirty="0"/>
              <a:t>25% of A level qualification (62.5% of AS qualification) </a:t>
            </a:r>
          </a:p>
          <a:p>
            <a:r>
              <a:rPr lang="en-GB" sz="1400" dirty="0"/>
              <a:t>Unit 2 focuses on the themes of socialisation, identity and culture and methods of sociological enquiry and is divided into two sections. </a:t>
            </a:r>
          </a:p>
          <a:p>
            <a:r>
              <a:rPr lang="en-GB" sz="1400" b="1" dirty="0"/>
              <a:t>Section A </a:t>
            </a:r>
            <a:r>
              <a:rPr lang="en-GB" sz="1400" dirty="0"/>
              <a:t>of the unit is compulsory and focuses on methods of sociological enquiry. Learners will be required to develop a knowledge and understanding of sociological concepts and key methodological issues and to use examples from contemporary sociological research with reference to Welsh examples where applicable to demonstrate this knowledge and understanding. </a:t>
            </a:r>
          </a:p>
          <a:p>
            <a:r>
              <a:rPr lang="en-GB" sz="1400" b="1" dirty="0"/>
              <a:t>Section B </a:t>
            </a:r>
            <a:r>
              <a:rPr lang="en-GB" sz="1400" dirty="0"/>
              <a:t>of the unit develops understanding of the key themes of socialisation culture and identity. This section of the unit also includes consideration of the themes of differentiation, power and stratification through detailed study of one of three options: </a:t>
            </a:r>
          </a:p>
          <a:p>
            <a:r>
              <a:rPr lang="en-GB" sz="1400" dirty="0"/>
              <a:t>• education • media</a:t>
            </a:r>
            <a:br>
              <a:rPr lang="en-GB" sz="1400" dirty="0"/>
            </a:br>
            <a:r>
              <a:rPr lang="en-GB" sz="1400" dirty="0"/>
              <a:t>• religion. </a:t>
            </a:r>
          </a:p>
          <a:p>
            <a:r>
              <a:rPr lang="en-GB" sz="1400" dirty="0"/>
              <a:t>Learners will be expected to develop an in depth of knowledge and understanding of the subject content and an ability to analyse, apply and evaluate sociological theories and evidence with reference to Welsh examples where applicable. </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546017765"/>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2000"/>
                                        <p:tgtEl>
                                          <p:spTgt spid="9">
                                            <p:txEl>
                                              <p:pRg st="3" end="3"/>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fade">
                                      <p:cBhvr>
                                        <p:cTn id="19" dur="2000"/>
                                        <p:tgtEl>
                                          <p:spTgt spid="9">
                                            <p:txEl>
                                              <p:pRg st="4" end="4"/>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fade">
                                      <p:cBhvr>
                                        <p:cTn id="23" dur="2000"/>
                                        <p:tgtEl>
                                          <p:spTgt spid="9">
                                            <p:txEl>
                                              <p:pRg st="5" end="5"/>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animEffect transition="in" filter="fade">
                                      <p:cBhvr>
                                        <p:cTn id="27" dur="2000"/>
                                        <p:tgtEl>
                                          <p:spTgt spid="9">
                                            <p:txEl>
                                              <p:pRg st="6" end="6"/>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animEffect transition="in" filter="fade">
                                      <p:cBhvr>
                                        <p:cTn id="31" dur="2000"/>
                                        <p:tgtEl>
                                          <p:spTgt spid="9">
                                            <p:txEl>
                                              <p:pRg st="7" end="7"/>
                                            </p:tx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animEffect transition="in" filter="fade">
                                      <p:cBhvr>
                                        <p:cTn id="35" dur="20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graphicFrame>
        <p:nvGraphicFramePr>
          <p:cNvPr id="6" name="Table 6">
            <a:extLst>
              <a:ext uri="{FF2B5EF4-FFF2-40B4-BE49-F238E27FC236}">
                <a16:creationId xmlns:a16="http://schemas.microsoft.com/office/drawing/2014/main" id="{874BA819-52D9-4C2E-948B-6EE9EB17527C}"/>
              </a:ext>
            </a:extLst>
          </p:cNvPr>
          <p:cNvGraphicFramePr>
            <a:graphicFrameLocks noGrp="1"/>
          </p:cNvGraphicFramePr>
          <p:nvPr>
            <p:ph idx="1"/>
            <p:extLst>
              <p:ext uri="{D42A27DB-BD31-4B8C-83A1-F6EECF244321}">
                <p14:modId xmlns:p14="http://schemas.microsoft.com/office/powerpoint/2010/main" val="2856119823"/>
              </p:ext>
            </p:extLst>
          </p:nvPr>
        </p:nvGraphicFramePr>
        <p:xfrm>
          <a:off x="457200" y="2413000"/>
          <a:ext cx="8229600" cy="2595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963502066"/>
                    </a:ext>
                  </a:extLst>
                </a:gridCol>
                <a:gridCol w="2743200">
                  <a:extLst>
                    <a:ext uri="{9D8B030D-6E8A-4147-A177-3AD203B41FA5}">
                      <a16:colId xmlns:a16="http://schemas.microsoft.com/office/drawing/2014/main" val="1908527946"/>
                    </a:ext>
                  </a:extLst>
                </a:gridCol>
                <a:gridCol w="2743200">
                  <a:extLst>
                    <a:ext uri="{9D8B030D-6E8A-4147-A177-3AD203B41FA5}">
                      <a16:colId xmlns:a16="http://schemas.microsoft.com/office/drawing/2014/main" val="3375418235"/>
                    </a:ext>
                  </a:extLst>
                </a:gridCol>
              </a:tblGrid>
              <a:tr h="370840">
                <a:tc>
                  <a:txBody>
                    <a:bodyPr/>
                    <a:lstStyle/>
                    <a:p>
                      <a:pPr>
                        <a:lnSpc>
                          <a:spcPct val="115000"/>
                        </a:lnSpc>
                        <a:spcAft>
                          <a:spcPts val="0"/>
                        </a:spcAft>
                      </a:pPr>
                      <a:r>
                        <a:rPr lang="en-GB" sz="1800" dirty="0">
                          <a:effectLst/>
                        </a:rPr>
                        <a:t>Question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Marks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Minutes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29735025"/>
                  </a:ext>
                </a:extLst>
              </a:tr>
              <a:tr h="370840">
                <a:tc>
                  <a:txBody>
                    <a:bodyPr/>
                    <a:lstStyle/>
                    <a:p>
                      <a:pPr>
                        <a:lnSpc>
                          <a:spcPct val="115000"/>
                        </a:lnSpc>
                        <a:spcAft>
                          <a:spcPts val="0"/>
                        </a:spcAft>
                      </a:pPr>
                      <a:r>
                        <a:rPr lang="en-GB" sz="1800" dirty="0">
                          <a:effectLst/>
                        </a:rPr>
                        <a:t>1a</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5</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6</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45548313"/>
                  </a:ext>
                </a:extLst>
              </a:tr>
              <a:tr h="370840">
                <a:tc>
                  <a:txBody>
                    <a:bodyPr/>
                    <a:lstStyle/>
                    <a:p>
                      <a:pPr>
                        <a:lnSpc>
                          <a:spcPct val="115000"/>
                        </a:lnSpc>
                        <a:spcAft>
                          <a:spcPts val="0"/>
                        </a:spcAft>
                      </a:pPr>
                      <a:r>
                        <a:rPr lang="en-GB" sz="1800" dirty="0">
                          <a:effectLst/>
                        </a:rPr>
                        <a:t>1b</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10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12</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19265659"/>
                  </a:ext>
                </a:extLst>
              </a:tr>
              <a:tr h="370840">
                <a:tc>
                  <a:txBody>
                    <a:bodyPr/>
                    <a:lstStyle/>
                    <a:p>
                      <a:pPr>
                        <a:lnSpc>
                          <a:spcPct val="115000"/>
                        </a:lnSpc>
                        <a:spcAft>
                          <a:spcPts val="0"/>
                        </a:spcAft>
                      </a:pPr>
                      <a:r>
                        <a:rPr lang="en-GB" sz="1800" dirty="0">
                          <a:effectLst/>
                        </a:rPr>
                        <a:t>1c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20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30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823938"/>
                  </a:ext>
                </a:extLst>
              </a:tr>
              <a:tr h="370840">
                <a:tc>
                  <a:txBody>
                    <a:bodyPr/>
                    <a:lstStyle/>
                    <a:p>
                      <a:pPr>
                        <a:lnSpc>
                          <a:spcPct val="115000"/>
                        </a:lnSpc>
                        <a:spcAft>
                          <a:spcPts val="0"/>
                        </a:spcAft>
                      </a:pPr>
                      <a:r>
                        <a:rPr lang="en-GB" sz="1800" dirty="0">
                          <a:effectLst/>
                        </a:rPr>
                        <a:t>2/3/4 (a) (i)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10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12</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42448609"/>
                  </a:ext>
                </a:extLst>
              </a:tr>
              <a:tr h="370840">
                <a:tc>
                  <a:txBody>
                    <a:bodyPr/>
                    <a:lstStyle/>
                    <a:p>
                      <a:pPr>
                        <a:lnSpc>
                          <a:spcPct val="115000"/>
                        </a:lnSpc>
                        <a:spcAft>
                          <a:spcPts val="0"/>
                        </a:spcAft>
                      </a:pPr>
                      <a:r>
                        <a:rPr lang="en-GB" sz="1800" dirty="0">
                          <a:effectLst/>
                        </a:rPr>
                        <a:t>2/3/4 (a) (ii)</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15</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20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18897051"/>
                  </a:ext>
                </a:extLst>
              </a:tr>
              <a:tr h="370840">
                <a:tc>
                  <a:txBody>
                    <a:bodyPr/>
                    <a:lstStyle/>
                    <a:p>
                      <a:pPr>
                        <a:lnSpc>
                          <a:spcPct val="115000"/>
                        </a:lnSpc>
                        <a:spcAft>
                          <a:spcPts val="0"/>
                        </a:spcAft>
                      </a:pPr>
                      <a:r>
                        <a:rPr lang="en-GB" sz="1800" dirty="0">
                          <a:effectLst/>
                        </a:rPr>
                        <a:t>2/3/4 b or 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30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0"/>
                        </a:spcAft>
                      </a:pPr>
                      <a:r>
                        <a:rPr lang="en-GB" sz="1800" dirty="0">
                          <a:effectLst/>
                        </a:rPr>
                        <a:t>40</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18433539"/>
                  </a:ext>
                </a:extLst>
              </a:tr>
            </a:tbl>
          </a:graphicData>
        </a:graphic>
      </p:graphicFrame>
    </p:spTree>
    <p:extLst>
      <p:ext uri="{BB962C8B-B14F-4D97-AF65-F5344CB8AC3E}">
        <p14:creationId xmlns:p14="http://schemas.microsoft.com/office/powerpoint/2010/main" val="385943830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sz="1200" b="1" dirty="0"/>
              <a:t>Mark Bands</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It is worth looking at the set structure of the mark scheme grids examiners use as a way of approaching the marking of student responses.   These mark scheme bandings will give an idea of what is expected in the response.  The indicative content of answers will change in relation to the question being asked.  However, key characteristics remain constant and these are useful to consider before you mark any responses.</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The first thing to note is that there are usually 3 or 4 mark bands. Each band contains descriptors that describe the features of the response.</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of the response.</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Key descriptors that relate to </a:t>
            </a:r>
            <a:r>
              <a:rPr lang="en-GB" sz="1200" dirty="0">
                <a:solidFill>
                  <a:srgbClr val="008F00"/>
                </a:solidFill>
                <a:ea typeface="Calibri"/>
                <a:cs typeface="Calibri"/>
                <a:sym typeface="Calibri"/>
              </a:rPr>
              <a:t>AO1</a:t>
            </a:r>
            <a:r>
              <a:rPr lang="en-GB" sz="1200" dirty="0">
                <a:solidFill>
                  <a:schemeClr val="dk1"/>
                </a:solidFill>
                <a:ea typeface="Calibri"/>
                <a:cs typeface="Calibri"/>
                <a:sym typeface="Calibri"/>
              </a:rPr>
              <a:t>, </a:t>
            </a:r>
            <a:r>
              <a:rPr lang="en-GB" sz="1200" dirty="0">
                <a:solidFill>
                  <a:srgbClr val="0432FF"/>
                </a:solidFill>
                <a:ea typeface="Calibri"/>
                <a:cs typeface="Calibri"/>
                <a:sym typeface="Calibri"/>
              </a:rPr>
              <a:t>AO2</a:t>
            </a:r>
            <a:r>
              <a:rPr lang="en-GB" sz="1200" dirty="0">
                <a:solidFill>
                  <a:schemeClr val="dk1"/>
                </a:solidFill>
                <a:ea typeface="Calibri"/>
                <a:cs typeface="Calibri"/>
                <a:sym typeface="Calibri"/>
              </a:rPr>
              <a:t> and </a:t>
            </a:r>
            <a:r>
              <a:rPr lang="en-GB" sz="1200" dirty="0">
                <a:solidFill>
                  <a:srgbClr val="FF0000"/>
                </a:solidFill>
                <a:ea typeface="Calibri"/>
                <a:cs typeface="Calibri"/>
                <a:sym typeface="Calibri"/>
              </a:rPr>
              <a:t>AO3</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Band 4 =DETAILED </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Band 3 = SOME</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Band 2= BASIC</a:t>
            </a:r>
          </a:p>
          <a:p>
            <a:pPr marL="457200" lvl="0" indent="-323850" algn="just">
              <a:lnSpc>
                <a:spcPct val="120000"/>
              </a:lnSpc>
              <a:buClr>
                <a:schemeClr val="dk1"/>
              </a:buClr>
              <a:buSzPts val="1500"/>
              <a:buFont typeface="Calibri"/>
              <a:buChar char="●"/>
            </a:pPr>
            <a:r>
              <a:rPr lang="en-GB" sz="1200" dirty="0">
                <a:solidFill>
                  <a:schemeClr val="dk1"/>
                </a:solidFill>
                <a:ea typeface="Calibri"/>
                <a:cs typeface="Calibri"/>
                <a:sym typeface="Calibri"/>
              </a:rPr>
              <a:t>Band 1 =LIMITED</a:t>
            </a: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3354382830"/>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2000"/>
                                        <p:tgtEl>
                                          <p:spTgt spid="9">
                                            <p:txEl>
                                              <p:pRg st="1" end="1"/>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2000"/>
                                        <p:tgtEl>
                                          <p:spTgt spid="9">
                                            <p:txEl>
                                              <p:pRg st="2" end="2"/>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2000"/>
                                        <p:tgtEl>
                                          <p:spTgt spid="9">
                                            <p:txEl>
                                              <p:pRg st="3" end="3"/>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2000"/>
                                        <p:tgtEl>
                                          <p:spTgt spid="9">
                                            <p:txEl>
                                              <p:pRg st="4" end="4"/>
                                            </p:txEl>
                                          </p:spTgt>
                                        </p:tgtEl>
                                      </p:cBhvr>
                                    </p:animEffect>
                                  </p:childTnLst>
                                </p:cTn>
                              </p:par>
                            </p:childTnLst>
                          </p:cTn>
                        </p:par>
                        <p:par>
                          <p:cTn id="24" fill="hold">
                            <p:stCondLst>
                              <p:cond delay="10000"/>
                            </p:stCondLst>
                            <p:childTnLst>
                              <p:par>
                                <p:cTn id="25" presetID="10" presetClass="entr" presetSubtype="0"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2000"/>
                                        <p:tgtEl>
                                          <p:spTgt spid="9">
                                            <p:txEl>
                                              <p:pRg st="5" end="5"/>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fade">
                                      <p:cBhvr>
                                        <p:cTn id="31" dur="2000"/>
                                        <p:tgtEl>
                                          <p:spTgt spid="9">
                                            <p:txEl>
                                              <p:pRg st="6" end="6"/>
                                            </p:txEl>
                                          </p:spTgt>
                                        </p:tgtEl>
                                      </p:cBhvr>
                                    </p:animEffect>
                                  </p:childTnLst>
                                </p:cTn>
                              </p:par>
                            </p:childTnLst>
                          </p:cTn>
                        </p:par>
                        <p:par>
                          <p:cTn id="32" fill="hold">
                            <p:stCondLst>
                              <p:cond delay="14000"/>
                            </p:stCondLst>
                            <p:childTnLst>
                              <p:par>
                                <p:cTn id="33" presetID="10" presetClass="entr" presetSubtype="0" fill="hold" grpId="0" nodeType="after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animEffect transition="in" filter="fade">
                                      <p:cBhvr>
                                        <p:cTn id="35" dur="2000"/>
                                        <p:tgtEl>
                                          <p:spTgt spid="9">
                                            <p:txEl>
                                              <p:pRg st="7" end="7"/>
                                            </p:txEl>
                                          </p:spTgt>
                                        </p:tgtEl>
                                      </p:cBhvr>
                                    </p:animEffect>
                                  </p:childTnLst>
                                </p:cTn>
                              </p:par>
                            </p:childTnLst>
                          </p:cTn>
                        </p:par>
                        <p:par>
                          <p:cTn id="36" fill="hold">
                            <p:stCondLst>
                              <p:cond delay="16000"/>
                            </p:stCondLst>
                            <p:childTnLst>
                              <p:par>
                                <p:cTn id="37" presetID="10" presetClass="entr" presetSubtype="0" fill="hold" grpId="0" nodeType="afterEffect">
                                  <p:stCondLst>
                                    <p:cond delay="0"/>
                                  </p:stCondLst>
                                  <p:childTnLst>
                                    <p:set>
                                      <p:cBhvr>
                                        <p:cTn id="38" dur="1" fill="hold">
                                          <p:stCondLst>
                                            <p:cond delay="0"/>
                                          </p:stCondLst>
                                        </p:cTn>
                                        <p:tgtEl>
                                          <p:spTgt spid="9">
                                            <p:txEl>
                                              <p:pRg st="8" end="8"/>
                                            </p:txEl>
                                          </p:spTgt>
                                        </p:tgtEl>
                                        <p:attrNameLst>
                                          <p:attrName>style.visibility</p:attrName>
                                        </p:attrNameLst>
                                      </p:cBhvr>
                                      <p:to>
                                        <p:strVal val="visible"/>
                                      </p:to>
                                    </p:set>
                                    <p:animEffect transition="in" filter="fade">
                                      <p:cBhvr>
                                        <p:cTn id="39" dur="2000"/>
                                        <p:tgtEl>
                                          <p:spTgt spid="9">
                                            <p:txEl>
                                              <p:pRg st="8" end="8"/>
                                            </p:txEl>
                                          </p:spTgt>
                                        </p:tgtEl>
                                      </p:cBhvr>
                                    </p:animEffect>
                                  </p:childTnLst>
                                </p:cTn>
                              </p:par>
                            </p:childTnLst>
                          </p:cTn>
                        </p:par>
                        <p:par>
                          <p:cTn id="40" fill="hold">
                            <p:stCondLst>
                              <p:cond delay="18000"/>
                            </p:stCondLst>
                            <p:childTnLst>
                              <p:par>
                                <p:cTn id="41" presetID="10" presetClass="entr" presetSubtype="0" fill="hold" grpId="0" nodeType="afterEffect">
                                  <p:stCondLst>
                                    <p:cond delay="0"/>
                                  </p:stCondLst>
                                  <p:childTnLst>
                                    <p:set>
                                      <p:cBhvr>
                                        <p:cTn id="42" dur="1" fill="hold">
                                          <p:stCondLst>
                                            <p:cond delay="0"/>
                                          </p:stCondLst>
                                        </p:cTn>
                                        <p:tgtEl>
                                          <p:spTgt spid="9">
                                            <p:txEl>
                                              <p:pRg st="9" end="9"/>
                                            </p:txEl>
                                          </p:spTgt>
                                        </p:tgtEl>
                                        <p:attrNameLst>
                                          <p:attrName>style.visibility</p:attrName>
                                        </p:attrNameLst>
                                      </p:cBhvr>
                                      <p:to>
                                        <p:strVal val="visible"/>
                                      </p:to>
                                    </p:set>
                                    <p:animEffect transition="in" filter="fade">
                                      <p:cBhvr>
                                        <p:cTn id="43" dur="20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E0C641E7-28AA-487B-B506-2100D3D95D49}"/>
              </a:ext>
            </a:extLst>
          </p:cNvPr>
          <p:cNvSpPr>
            <a:spLocks noGrp="1"/>
          </p:cNvSpPr>
          <p:nvPr>
            <p:ph idx="1"/>
          </p:nvPr>
        </p:nvSpPr>
        <p:spPr>
          <a:xfrm>
            <a:off x="283779" y="1548645"/>
            <a:ext cx="8563829" cy="5001680"/>
          </a:xfrm>
        </p:spPr>
        <p:txBody>
          <a:bodyPr>
            <a:noAutofit/>
          </a:bodyPr>
          <a:lstStyle/>
          <a:p>
            <a:r>
              <a:rPr lang="en-GB" dirty="0">
                <a:ea typeface="Cambria" panose="02040503050406030204" pitchFamily="18" charset="0"/>
                <a:cs typeface="Cambria" panose="02040503050406030204" pitchFamily="18" charset="0"/>
              </a:rPr>
              <a:t>This exam is worth 25% of the full A level includes three Assessment Objectives: </a:t>
            </a:r>
          </a:p>
          <a:p>
            <a:endParaRPr lang="en-GB" sz="800" dirty="0"/>
          </a:p>
          <a:p>
            <a:r>
              <a:rPr lang="en-GB" b="1" dirty="0">
                <a:solidFill>
                  <a:srgbClr val="008F00"/>
                </a:solidFill>
                <a:ea typeface="Cambria" panose="02040503050406030204" pitchFamily="18" charset="0"/>
                <a:cs typeface="Arial"/>
              </a:rPr>
              <a:t>AO1</a:t>
            </a:r>
            <a:r>
              <a:rPr lang="en-GB" b="1" dirty="0">
                <a:ea typeface="Cambria" panose="02040503050406030204" pitchFamily="18" charset="0"/>
                <a:cs typeface="Arial"/>
              </a:rPr>
              <a:t> - </a:t>
            </a:r>
            <a:r>
              <a:rPr lang="en-GB" dirty="0">
                <a:ea typeface="Cambria" panose="02040503050406030204" pitchFamily="18" charset="0"/>
                <a:cs typeface="Arial"/>
              </a:rPr>
              <a:t>Knowledge and understanding</a:t>
            </a:r>
          </a:p>
          <a:p>
            <a:endParaRPr lang="en-GB" dirty="0">
              <a:ea typeface="Cambria" panose="02040503050406030204" pitchFamily="18" charset="0"/>
              <a:cs typeface="Arial"/>
            </a:endParaRPr>
          </a:p>
          <a:p>
            <a:r>
              <a:rPr lang="en-GB" b="1" dirty="0">
                <a:solidFill>
                  <a:srgbClr val="0432FF"/>
                </a:solidFill>
                <a:ea typeface="Cambria" panose="02040503050406030204" pitchFamily="18" charset="0"/>
                <a:cs typeface="Arial"/>
              </a:rPr>
              <a:t>AO2</a:t>
            </a:r>
            <a:r>
              <a:rPr lang="en-GB" b="1" dirty="0">
                <a:ea typeface="Cambria" panose="02040503050406030204" pitchFamily="18" charset="0"/>
                <a:cs typeface="Arial"/>
              </a:rPr>
              <a:t> - </a:t>
            </a:r>
            <a:r>
              <a:rPr lang="en-GB" dirty="0">
                <a:ea typeface="Cambria" panose="02040503050406030204" pitchFamily="18" charset="0"/>
                <a:cs typeface="Arial"/>
              </a:rPr>
              <a:t>Applying and interpreting knowledge and understanding. </a:t>
            </a:r>
          </a:p>
          <a:p>
            <a:endParaRPr lang="en-GB" dirty="0">
              <a:ea typeface="Cambria" panose="02040503050406030204" pitchFamily="18" charset="0"/>
              <a:cs typeface="Arial"/>
            </a:endParaRPr>
          </a:p>
          <a:p>
            <a:r>
              <a:rPr lang="en-GB" b="1" dirty="0">
                <a:solidFill>
                  <a:srgbClr val="FF0000"/>
                </a:solidFill>
                <a:ea typeface="Cambria" panose="02040503050406030204" pitchFamily="18" charset="0"/>
                <a:cs typeface="Arial"/>
              </a:rPr>
              <a:t>AO3</a:t>
            </a:r>
            <a:r>
              <a:rPr lang="en-GB" b="1" dirty="0">
                <a:ea typeface="Cambria" panose="02040503050406030204" pitchFamily="18" charset="0"/>
                <a:cs typeface="Arial"/>
              </a:rPr>
              <a:t> - </a:t>
            </a:r>
            <a:r>
              <a:rPr lang="en-GB" dirty="0">
                <a:ea typeface="Cambria" panose="02040503050406030204" pitchFamily="18" charset="0"/>
                <a:cs typeface="Arial"/>
              </a:rPr>
              <a:t>Analysing and evaluating</a:t>
            </a:r>
            <a:endParaRPr lang="en-GB" dirty="0">
              <a:latin typeface="Bliss 2 Light" pitchFamily="50" charset="0"/>
            </a:endParaRPr>
          </a:p>
          <a:p>
            <a:pPr marL="447675" indent="-358775"/>
            <a:endParaRPr lang="en-US" dirty="0">
              <a:latin typeface="+mn-lt"/>
              <a:ea typeface="Cambria" panose="02040503050406030204" pitchFamily="18" charset="0"/>
              <a:cs typeface="Cambria" panose="02040503050406030204" pitchFamily="18" charset="0"/>
            </a:endParaRPr>
          </a:p>
        </p:txBody>
      </p:sp>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latin typeface="+mj-lt"/>
            </a:endParaRPr>
          </a:p>
        </p:txBody>
      </p:sp>
    </p:spTree>
    <p:extLst>
      <p:ext uri="{BB962C8B-B14F-4D97-AF65-F5344CB8AC3E}">
        <p14:creationId xmlns:p14="http://schemas.microsoft.com/office/powerpoint/2010/main" val="184299389"/>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2000"/>
                                        <p:tgtEl>
                                          <p:spTgt spid="9">
                                            <p:txEl>
                                              <p:pRg st="2" end="2"/>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2000"/>
                                        <p:tgtEl>
                                          <p:spTgt spid="9">
                                            <p:txEl>
                                              <p:pRg st="4" end="4"/>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fade">
                                      <p:cBhvr>
                                        <p:cTn id="19" dur="20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6AE67293-652B-46D1-8750-C79D545332E6}"/>
              </a:ext>
            </a:extLst>
          </p:cNvPr>
          <p:cNvGraphicFramePr>
            <a:graphicFrameLocks noGrp="1"/>
          </p:cNvGraphicFramePr>
          <p:nvPr>
            <p:ph idx="1"/>
            <p:extLst>
              <p:ext uri="{D42A27DB-BD31-4B8C-83A1-F6EECF244321}">
                <p14:modId xmlns:p14="http://schemas.microsoft.com/office/powerpoint/2010/main" val="3004728372"/>
              </p:ext>
            </p:extLst>
          </p:nvPr>
        </p:nvGraphicFramePr>
        <p:xfrm>
          <a:off x="288099" y="1414609"/>
          <a:ext cx="8605380" cy="5109890"/>
        </p:xfrm>
        <a:graphic>
          <a:graphicData uri="http://schemas.openxmlformats.org/drawingml/2006/table">
            <a:tbl>
              <a:tblPr firstRow="1" bandRow="1">
                <a:tableStyleId>{5C22544A-7EE6-4342-B048-85BDC9FD1C3A}</a:tableStyleId>
              </a:tblPr>
              <a:tblGrid>
                <a:gridCol w="4302690">
                  <a:extLst>
                    <a:ext uri="{9D8B030D-6E8A-4147-A177-3AD203B41FA5}">
                      <a16:colId xmlns:a16="http://schemas.microsoft.com/office/drawing/2014/main" val="4046110785"/>
                    </a:ext>
                  </a:extLst>
                </a:gridCol>
                <a:gridCol w="4302690">
                  <a:extLst>
                    <a:ext uri="{9D8B030D-6E8A-4147-A177-3AD203B41FA5}">
                      <a16:colId xmlns:a16="http://schemas.microsoft.com/office/drawing/2014/main" val="1855602880"/>
                    </a:ext>
                  </a:extLst>
                </a:gridCol>
              </a:tblGrid>
              <a:tr h="310016">
                <a:tc>
                  <a:txBody>
                    <a:bodyPr/>
                    <a:lstStyle/>
                    <a:p>
                      <a:pPr>
                        <a:spcBef>
                          <a:spcPts val="1200"/>
                        </a:spcBef>
                        <a:spcAft>
                          <a:spcPts val="0"/>
                        </a:spcAft>
                      </a:pPr>
                      <a:r>
                        <a:rPr lang="en-GB" sz="1400" dirty="0">
                          <a:effectLst/>
                        </a:rPr>
                        <a:t>Command</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Meaning</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01740829"/>
                  </a:ext>
                </a:extLst>
              </a:tr>
              <a:tr h="461902">
                <a:tc>
                  <a:txBody>
                    <a:bodyPr/>
                    <a:lstStyle/>
                    <a:p>
                      <a:pPr>
                        <a:spcBef>
                          <a:spcPts val="1200"/>
                        </a:spcBef>
                        <a:spcAft>
                          <a:spcPts val="0"/>
                        </a:spcAft>
                      </a:pPr>
                      <a:r>
                        <a:rPr lang="en-GB" sz="1400" dirty="0">
                          <a:effectLst/>
                        </a:rPr>
                        <a:t>Explain how</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Describe and explain, with examples, a sociological process.</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2592653"/>
                  </a:ext>
                </a:extLst>
              </a:tr>
              <a:tr h="456465">
                <a:tc>
                  <a:txBody>
                    <a:bodyPr/>
                    <a:lstStyle/>
                    <a:p>
                      <a:pPr>
                        <a:spcBef>
                          <a:spcPts val="1200"/>
                        </a:spcBef>
                        <a:spcAft>
                          <a:spcPts val="0"/>
                        </a:spcAft>
                      </a:pPr>
                      <a:r>
                        <a:rPr lang="en-GB" sz="1400" dirty="0">
                          <a:effectLst/>
                        </a:rPr>
                        <a:t>Explain reasons</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Offer reasons [the question might state how many] for a specific sociological fact, decision or concept. </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06338592"/>
                  </a:ext>
                </a:extLst>
              </a:tr>
              <a:tr h="488515">
                <a:tc>
                  <a:txBody>
                    <a:bodyPr/>
                    <a:lstStyle/>
                    <a:p>
                      <a:pPr>
                        <a:spcBef>
                          <a:spcPts val="1200"/>
                        </a:spcBef>
                        <a:spcAft>
                          <a:spcPts val="0"/>
                        </a:spcAft>
                      </a:pPr>
                      <a:r>
                        <a:rPr lang="en-GB" sz="1400" dirty="0">
                          <a:effectLst/>
                        </a:rPr>
                        <a:t>Explain the meaning of</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Offer a simple definition here with some extra facts and examples to show understanding.</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65214779"/>
                  </a:ext>
                </a:extLst>
              </a:tr>
              <a:tr h="701457">
                <a:tc>
                  <a:txBody>
                    <a:bodyPr/>
                    <a:lstStyle/>
                    <a:p>
                      <a:pPr>
                        <a:spcBef>
                          <a:spcPts val="1200"/>
                        </a:spcBef>
                        <a:spcAft>
                          <a:spcPts val="0"/>
                        </a:spcAft>
                      </a:pPr>
                      <a:r>
                        <a:rPr lang="en-GB" sz="1400" dirty="0">
                          <a:effectLst/>
                        </a:rPr>
                        <a:t>Outline and explain</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Provide  a general description of the essential features explanation and provide examples  to show understanding.</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25739078"/>
                  </a:ext>
                </a:extLst>
              </a:tr>
              <a:tr h="651354">
                <a:tc>
                  <a:txBody>
                    <a:bodyPr/>
                    <a:lstStyle/>
                    <a:p>
                      <a:pPr>
                        <a:spcBef>
                          <a:spcPts val="1200"/>
                        </a:spcBef>
                        <a:spcAft>
                          <a:spcPts val="0"/>
                        </a:spcAft>
                      </a:pPr>
                      <a:r>
                        <a:rPr lang="en-GB" sz="1400" dirty="0">
                          <a:effectLst/>
                        </a:rPr>
                        <a:t>Assess</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Weigh up the strengths and weaknesses of a sociological theory, concept or explanation and make a judgement on its value.</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440536"/>
                  </a:ext>
                </a:extLst>
              </a:tr>
              <a:tr h="613775">
                <a:tc>
                  <a:txBody>
                    <a:bodyPr/>
                    <a:lstStyle/>
                    <a:p>
                      <a:pPr>
                        <a:spcBef>
                          <a:spcPts val="1200"/>
                        </a:spcBef>
                        <a:spcAft>
                          <a:spcPts val="0"/>
                        </a:spcAft>
                      </a:pPr>
                      <a:r>
                        <a:rPr lang="en-GB" sz="1400" dirty="0">
                          <a:effectLst/>
                        </a:rPr>
                        <a:t>Discuss</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Write about sociological ideas on a specific issue in detail, taking into account  different sociological ideas about the topic.</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71683673"/>
                  </a:ext>
                </a:extLst>
              </a:tr>
              <a:tr h="461902">
                <a:tc>
                  <a:txBody>
                    <a:bodyPr/>
                    <a:lstStyle/>
                    <a:p>
                      <a:pPr>
                        <a:spcBef>
                          <a:spcPts val="1200"/>
                        </a:spcBef>
                        <a:spcAft>
                          <a:spcPts val="0"/>
                        </a:spcAft>
                      </a:pPr>
                      <a:r>
                        <a:rPr lang="en-GB" sz="1400" dirty="0">
                          <a:effectLst/>
                        </a:rPr>
                        <a:t>Evaluate</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Judge the quality, usefulness or value of a sociological explanation or theory.</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51945698"/>
                  </a:ext>
                </a:extLst>
              </a:tr>
              <a:tr h="476297">
                <a:tc>
                  <a:txBody>
                    <a:bodyPr/>
                    <a:lstStyle/>
                    <a:p>
                      <a:pPr>
                        <a:spcBef>
                          <a:spcPts val="1200"/>
                        </a:spcBef>
                        <a:spcAft>
                          <a:spcPts val="0"/>
                        </a:spcAft>
                      </a:pPr>
                      <a:r>
                        <a:rPr lang="en-GB" sz="1400" dirty="0">
                          <a:effectLst/>
                        </a:rPr>
                        <a:t>Summarise</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Offer the main points to show understanding of what is being summarised.</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02828181"/>
                  </a:ext>
                </a:extLst>
              </a:tr>
              <a:tr h="461902">
                <a:tc>
                  <a:txBody>
                    <a:bodyPr/>
                    <a:lstStyle/>
                    <a:p>
                      <a:pPr>
                        <a:spcBef>
                          <a:spcPts val="1200"/>
                        </a:spcBef>
                        <a:spcAft>
                          <a:spcPts val="0"/>
                        </a:spcAft>
                      </a:pPr>
                      <a:r>
                        <a:rPr lang="en-GB" sz="1400" dirty="0">
                          <a:effectLst/>
                        </a:rPr>
                        <a:t>With reference to sociological studies/evidence</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1200"/>
                        </a:spcBef>
                        <a:spcAft>
                          <a:spcPts val="0"/>
                        </a:spcAft>
                      </a:pPr>
                      <a:r>
                        <a:rPr lang="en-GB" sz="1400" dirty="0">
                          <a:effectLst/>
                        </a:rPr>
                        <a:t>Refer to sociological studies to illustrate the points made.</a:t>
                      </a:r>
                      <a:endParaRPr lang="en-GB"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3617739"/>
                  </a:ext>
                </a:extLst>
              </a:tr>
            </a:tbl>
          </a:graphicData>
        </a:graphic>
      </p:graphicFrame>
      <p:sp>
        <p:nvSpPr>
          <p:cNvPr id="5" name="Title 1">
            <a:extLst>
              <a:ext uri="{FF2B5EF4-FFF2-40B4-BE49-F238E27FC236}">
                <a16:creationId xmlns:a16="http://schemas.microsoft.com/office/drawing/2014/main" id="{174C0484-AC1A-49AE-8173-BBD838AC19BD}"/>
              </a:ext>
            </a:extLst>
          </p:cNvPr>
          <p:cNvSpPr txBox="1">
            <a:spLocks/>
          </p:cNvSpPr>
          <p:nvPr/>
        </p:nvSpPr>
        <p:spPr>
          <a:xfrm>
            <a:off x="1397479" y="407113"/>
            <a:ext cx="7090913" cy="800586"/>
          </a:xfrm>
          <a:prstGeom prst="rect">
            <a:avLst/>
          </a:prstGeom>
        </p:spPr>
        <p:txBody>
          <a:bodyPr/>
          <a:lst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a:lstStyle>
          <a:p>
            <a:pPr algn="ctr"/>
            <a:endParaRPr lang="en-GB" sz="3600" dirty="0">
              <a:solidFill>
                <a:schemeClr val="bg1"/>
              </a:solidFill>
            </a:endParaRPr>
          </a:p>
        </p:txBody>
      </p:sp>
    </p:spTree>
    <p:extLst>
      <p:ext uri="{BB962C8B-B14F-4D97-AF65-F5344CB8AC3E}">
        <p14:creationId xmlns:p14="http://schemas.microsoft.com/office/powerpoint/2010/main" val="1209067796"/>
      </p:ext>
    </p:extLst>
  </p:cSld>
  <p:clrMapOvr>
    <a:masterClrMapping/>
  </p:clrMapOvr>
  <mc:AlternateContent xmlns:mc="http://schemas.openxmlformats.org/markup-compatibility/2006" xmlns:p14="http://schemas.microsoft.com/office/powerpoint/2010/main">
    <mc:Choice Requires="p14">
      <p:transition spd="slow" p14:dur="2000" advTm="46545"/>
    </mc:Choice>
    <mc:Fallback xmlns="">
      <p:transition spd="slow" advTm="46545"/>
    </mc:Fallback>
  </mc:AlternateContent>
</p:sld>
</file>

<file path=ppt/theme/theme1.xml><?xml version="1.0" encoding="utf-8"?>
<a:theme xmlns:a="http://schemas.openxmlformats.org/drawingml/2006/main" name="CBAC Powerpoint Presentation Template (Bilingual - Wales only) 2017-1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36f98b4f-ba65-4a7d-9a34-48b23de556cb">
      <UserInfo>
        <DisplayName>Roberts, Amanda</DisplayName>
        <AccountId>82</AccountId>
        <AccountType/>
      </UserInfo>
      <UserInfo>
        <DisplayName>Sage, Karl</DisplayName>
        <AccountId>36</AccountId>
        <AccountType/>
      </UserInfo>
      <UserInfo>
        <DisplayName>Taylor, Naomi</DisplayName>
        <AccountId>37769</AccountId>
        <AccountType/>
      </UserInfo>
      <UserInfo>
        <DisplayName>Melhuish, Guy</DisplayName>
        <AccountId>223</AccountId>
        <AccountType/>
      </UserInfo>
      <UserInfo>
        <DisplayName>Jones, Rhodri</DisplayName>
        <AccountId>350</AccountId>
        <AccountType/>
      </UserInfo>
      <UserInfo>
        <DisplayName>Parry, Claire</DisplayName>
        <AccountId>148</AccountId>
        <AccountType/>
      </UserInfo>
      <UserInfo>
        <DisplayName>Hutt, Nancy</DisplayName>
        <AccountId>328</AccountId>
        <AccountType/>
      </UserInfo>
      <UserInfo>
        <DisplayName>Harrison, Julia</DisplayName>
        <AccountId>282</AccountId>
        <AccountType/>
      </UserInfo>
    </SharedWithUsers>
    <Description_x0020_new xmlns="cd497dfa-9c52-4b77-9510-d5d8b75d053a" xsi:nil="true"/>
  </documentManagement>
</p:properties>
</file>

<file path=customXml/itemProps1.xml><?xml version="1.0" encoding="utf-8"?>
<ds:datastoreItem xmlns:ds="http://schemas.openxmlformats.org/officeDocument/2006/customXml" ds:itemID="{52F224FE-A701-49DD-A30A-0F810D8282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3.xml><?xml version="1.0" encoding="utf-8"?>
<ds:datastoreItem xmlns:ds="http://schemas.openxmlformats.org/officeDocument/2006/customXml" ds:itemID="{D0DE5532-076C-4333-94CD-BB9A7BAC216D}">
  <ds:schemaRefs>
    <ds:schemaRef ds:uri="http://purl.org/dc/terms/"/>
    <ds:schemaRef ds:uri="http://schemas.openxmlformats.org/package/2006/metadata/core-properties"/>
    <ds:schemaRef ds:uri="http://purl.org/dc/dcmitype/"/>
    <ds:schemaRef ds:uri="http://schemas.microsoft.com/office/infopath/2007/PartnerControls"/>
    <ds:schemaRef ds:uri="36f98b4f-ba65-4a7d-9a34-48b23de556cb"/>
    <ds:schemaRef ds:uri="http://purl.org/dc/elements/1.1/"/>
    <ds:schemaRef ds:uri="http://schemas.microsoft.com/office/2006/documentManagement/types"/>
    <ds:schemaRef ds:uri="cd497dfa-9c52-4b77-9510-d5d8b75d053a"/>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4043</TotalTime>
  <Words>4501</Words>
  <Application>Microsoft Office PowerPoint</Application>
  <PresentationFormat>On-screen Show (4:3)</PresentationFormat>
  <Paragraphs>377</Paragraphs>
  <Slides>36</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Bliss 2 Light</vt:lpstr>
      <vt:lpstr>Arial</vt:lpstr>
      <vt:lpstr>Times New Roman</vt:lpstr>
      <vt:lpstr>Gotham Rounded Book</vt:lpstr>
      <vt:lpstr>Calibri</vt:lpstr>
      <vt:lpstr>Verdana</vt:lpstr>
      <vt:lpstr>Bliss-Light</vt:lpstr>
      <vt:lpstr>CBAC Powerpoint Presentation Template (Bilingual - Wales only) 2017-18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Wilcock, Kirsten</dc:creator>
  <cp:lastModifiedBy>Richard, Sophie</cp:lastModifiedBy>
  <cp:revision>33</cp:revision>
  <dcterms:created xsi:type="dcterms:W3CDTF">2020-06-01T12:15:06Z</dcterms:created>
  <dcterms:modified xsi:type="dcterms:W3CDTF">2022-01-26T11:17:15Z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